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2" r:id="rId3"/>
    <p:sldId id="275" r:id="rId4"/>
    <p:sldId id="265" r:id="rId5"/>
    <p:sldId id="267" r:id="rId6"/>
    <p:sldId id="266" r:id="rId7"/>
  </p:sldIdLst>
  <p:sldSz cx="43891200" cy="32918400"/>
  <p:notesSz cx="6858000" cy="9144000"/>
  <p:defaultTextStyle>
    <a:defPPr>
      <a:defRPr lang="en-US"/>
    </a:defPPr>
    <a:lvl1pPr algn="l" defTabSz="4387850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2193925" indent="-1736725" algn="l" defTabSz="4387850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4387850" indent="-3473450" algn="l" defTabSz="4387850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6583363" indent="-5211763" algn="l" defTabSz="4387850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8777288" indent="-6948488" algn="l" defTabSz="4387850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han Odhong" initials="J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35422"/>
    <a:srgbClr val="FF6600"/>
    <a:srgbClr val="FF9933"/>
    <a:srgbClr val="993300"/>
    <a:srgbClr val="800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9110" autoAdjust="0"/>
  </p:normalViewPr>
  <p:slideViewPr>
    <p:cSldViewPr>
      <p:cViewPr>
        <p:scale>
          <a:sx n="10" d="100"/>
          <a:sy n="10" d="100"/>
        </p:scale>
        <p:origin x="-1944" y="-588"/>
      </p:cViewPr>
      <p:guideLst>
        <p:guide orient="horz" pos="10368"/>
        <p:guide orient="horz" pos="2520"/>
        <p:guide orient="horz" pos="20376"/>
        <p:guide pos="704"/>
        <p:guide pos="27008"/>
        <p:guide pos="13504"/>
        <p:guide pos="142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ean%20Baptiste\Desktop\Example%20Intercrop%20Graphs%20UWR%20Okra%202015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ean%20Baptiste\Desktop\Example%20Intercrop%20Graphs%20UWR%20Okra%202015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Jean%20Baptiste\Desktop\Example%20Intercrop%20Graphs%20UWR%20Okra%202015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Jean%20Baptiste\Desktop\Example%20Intercrop%20Graphs%20UWR%20Okra%202015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Jean%20Baptiste\Desktop\Example%20Intercrop%20Graphs%20UWR%20Okra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800"/>
            </a:pPr>
            <a:r>
              <a:rPr lang="fr-FR" sz="4800" dirty="0"/>
              <a:t>Fig.</a:t>
            </a:r>
            <a:r>
              <a:rPr lang="fr-FR" sz="4800" baseline="0" dirty="0"/>
              <a:t> 1 </a:t>
            </a:r>
            <a:r>
              <a:rPr lang="fr-FR" sz="4800" dirty="0"/>
              <a:t>LER  for </a:t>
            </a:r>
            <a:r>
              <a:rPr lang="fr-FR" sz="4800" dirty="0" err="1"/>
              <a:t>maize</a:t>
            </a:r>
            <a:r>
              <a:rPr lang="fr-FR" sz="4800" dirty="0"/>
              <a:t> okra </a:t>
            </a:r>
            <a:r>
              <a:rPr lang="fr-FR" sz="4800" dirty="0" err="1"/>
              <a:t>intercrops</a:t>
            </a:r>
            <a:r>
              <a:rPr lang="fr-FR" sz="4800" dirty="0"/>
              <a:t>  for </a:t>
            </a:r>
            <a:r>
              <a:rPr lang="fr-FR" sz="4800" b="1" i="0" u="none" strike="noStrike" baseline="0" dirty="0">
                <a:effectLst/>
              </a:rPr>
              <a:t>2014 &amp; 2015 </a:t>
            </a:r>
            <a:r>
              <a:rPr lang="fr-FR" sz="4800" dirty="0"/>
              <a:t>in UER</a:t>
            </a:r>
            <a:r>
              <a:rPr lang="fr-FR" sz="4800" baseline="0" dirty="0"/>
              <a:t> and </a:t>
            </a:r>
            <a:r>
              <a:rPr lang="fr-FR" sz="4800" dirty="0"/>
              <a:t>NR, </a:t>
            </a:r>
            <a:r>
              <a:rPr lang="fr-FR" sz="4800" dirty="0" smtClean="0"/>
              <a:t>Ghana</a:t>
            </a:r>
            <a:endParaRPr lang="fr-FR" sz="4800" dirty="0"/>
          </a:p>
        </c:rich>
      </c:tx>
      <c:layout>
        <c:manualLayout>
          <c:xMode val="edge"/>
          <c:yMode val="edge"/>
          <c:x val="0.14224019911766075"/>
          <c:y val="0.8986075232691892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207338888464184"/>
          <c:y val="8.9186780019880549E-2"/>
          <c:w val="0.81383780024342389"/>
          <c:h val="0.72822644525788616"/>
        </c:manualLayout>
      </c:layout>
      <c:lineChart>
        <c:grouping val="standard"/>
        <c:varyColors val="0"/>
        <c:ser>
          <c:idx val="0"/>
          <c:order val="0"/>
          <c:tx>
            <c:strRef>
              <c:f>OKRO_MAIZE!$N$4</c:f>
              <c:strCache>
                <c:ptCount val="1"/>
                <c:pt idx="0">
                  <c:v>Okra (296,000)+Maize(67,000)</c:v>
                </c:pt>
              </c:strCache>
            </c:strRef>
          </c:tx>
          <c:spPr>
            <a:ln w="127000"/>
          </c:spPr>
          <c:dPt>
            <c:idx val="0"/>
            <c:bubble3D val="0"/>
          </c:dPt>
          <c:dPt>
            <c:idx val="3"/>
            <c:bubble3D val="0"/>
          </c:dPt>
          <c:cat>
            <c:strRef>
              <c:f>OKRO_MAIZE!$O$3:$R$3</c:f>
              <c:strCache>
                <c:ptCount val="4"/>
                <c:pt idx="0">
                  <c:v>UER 2014</c:v>
                </c:pt>
                <c:pt idx="1">
                  <c:v> 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OKRO_MAIZE!$O$4:$R$4</c:f>
              <c:numCache>
                <c:formatCode>General</c:formatCode>
                <c:ptCount val="4"/>
                <c:pt idx="0">
                  <c:v>1.67</c:v>
                </c:pt>
                <c:pt idx="1">
                  <c:v>1.18</c:v>
                </c:pt>
                <c:pt idx="2">
                  <c:v>0.72</c:v>
                </c:pt>
                <c:pt idx="3">
                  <c:v>1.61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OKRO_MAIZE!$N$5</c:f>
              <c:strCache>
                <c:ptCount val="1"/>
                <c:pt idx="0">
                  <c:v>Okra (99,000)+Maize(67,000)</c:v>
                </c:pt>
              </c:strCache>
            </c:strRef>
          </c:tx>
          <c:spPr>
            <a:ln w="38100"/>
          </c:spPr>
          <c:dPt>
            <c:idx val="1"/>
            <c:bubble3D val="0"/>
            <c:spPr>
              <a:ln w="127000"/>
            </c:spPr>
          </c:dPt>
          <c:dPt>
            <c:idx val="2"/>
            <c:bubble3D val="0"/>
            <c:spPr>
              <a:ln w="127000"/>
            </c:spPr>
          </c:dPt>
          <c:dPt>
            <c:idx val="3"/>
            <c:bubble3D val="0"/>
            <c:spPr>
              <a:ln w="127000"/>
            </c:spPr>
          </c:dPt>
          <c:cat>
            <c:strRef>
              <c:f>OKRO_MAIZE!$O$3:$R$3</c:f>
              <c:strCache>
                <c:ptCount val="4"/>
                <c:pt idx="0">
                  <c:v>UER 2014</c:v>
                </c:pt>
                <c:pt idx="1">
                  <c:v> 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OKRO_MAIZE!$O$5:$R$5</c:f>
              <c:numCache>
                <c:formatCode>General</c:formatCode>
                <c:ptCount val="4"/>
                <c:pt idx="0">
                  <c:v>1.58</c:v>
                </c:pt>
                <c:pt idx="1">
                  <c:v>1.19</c:v>
                </c:pt>
                <c:pt idx="2">
                  <c:v>0.72</c:v>
                </c:pt>
                <c:pt idx="3">
                  <c:v>1.2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OKRO_MAIZE!$N$6</c:f>
              <c:strCache>
                <c:ptCount val="1"/>
                <c:pt idx="0">
                  <c:v>Okra (296,000)+Maize(133,000)</c:v>
                </c:pt>
              </c:strCache>
            </c:strRef>
          </c:tx>
          <c:spPr>
            <a:ln w="127000"/>
          </c:spP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OKRO_MAIZE!$O$3:$R$3</c:f>
              <c:strCache>
                <c:ptCount val="4"/>
                <c:pt idx="0">
                  <c:v>UER 2014</c:v>
                </c:pt>
                <c:pt idx="1">
                  <c:v> 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OKRO_MAIZE!$O$6:$R$6</c:f>
              <c:numCache>
                <c:formatCode>General</c:formatCode>
                <c:ptCount val="4"/>
                <c:pt idx="0">
                  <c:v>1.8</c:v>
                </c:pt>
                <c:pt idx="1">
                  <c:v>0.99</c:v>
                </c:pt>
                <c:pt idx="2">
                  <c:v>1.0900000000000001</c:v>
                </c:pt>
                <c:pt idx="3">
                  <c:v>2.2799999999999998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OKRO_MAIZE!$N$7</c:f>
              <c:strCache>
                <c:ptCount val="1"/>
                <c:pt idx="0">
                  <c:v>Okra (99,000)+Maize(133,000)</c:v>
                </c:pt>
              </c:strCache>
            </c:strRef>
          </c:tx>
          <c:spPr>
            <a:ln w="127000"/>
          </c:spPr>
          <c:cat>
            <c:strRef>
              <c:f>OKRO_MAIZE!$O$3:$R$3</c:f>
              <c:strCache>
                <c:ptCount val="4"/>
                <c:pt idx="0">
                  <c:v>UER 2014</c:v>
                </c:pt>
                <c:pt idx="1">
                  <c:v> 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OKRO_MAIZE!$O$7:$R$7</c:f>
              <c:numCache>
                <c:formatCode>General</c:formatCode>
                <c:ptCount val="4"/>
                <c:pt idx="0">
                  <c:v>2.12</c:v>
                </c:pt>
                <c:pt idx="1">
                  <c:v>0.7</c:v>
                </c:pt>
                <c:pt idx="2">
                  <c:v>0.82</c:v>
                </c:pt>
                <c:pt idx="3">
                  <c:v>2.13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163840"/>
        <c:axId val="52646976"/>
      </c:lineChart>
      <c:catAx>
        <c:axId val="641638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0" b="1" baseline="0"/>
            </a:pPr>
            <a:endParaRPr lang="en-US"/>
          </a:p>
        </c:txPr>
        <c:crossAx val="52646976"/>
        <c:crosses val="autoZero"/>
        <c:auto val="1"/>
        <c:lblAlgn val="ctr"/>
        <c:lblOffset val="100"/>
        <c:noMultiLvlLbl val="0"/>
      </c:catAx>
      <c:valAx>
        <c:axId val="52646976"/>
        <c:scaling>
          <c:orientation val="minMax"/>
          <c:max val="2.5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6000"/>
                </a:pPr>
                <a:r>
                  <a:rPr lang="fr-FR" sz="6000" b="1">
                    <a:solidFill>
                      <a:srgbClr val="0E46F8"/>
                    </a:solidFill>
                  </a:rPr>
                  <a:t>Value</a:t>
                </a:r>
                <a:r>
                  <a:rPr lang="fr-FR" sz="6000" b="1" baseline="0">
                    <a:solidFill>
                      <a:srgbClr val="0E46F8"/>
                    </a:solidFill>
                  </a:rPr>
                  <a:t> of l</a:t>
                </a:r>
                <a:r>
                  <a:rPr lang="fr-FR" sz="6000" b="1">
                    <a:solidFill>
                      <a:srgbClr val="0E46F8"/>
                    </a:solidFill>
                  </a:rPr>
                  <a:t>and Equivalent ratio - LER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4000" b="1" i="0" baseline="0">
                <a:solidFill>
                  <a:srgbClr val="0E46F8"/>
                </a:solidFill>
              </a:defRPr>
            </a:pPr>
            <a:endParaRPr lang="en-US"/>
          </a:p>
        </c:txPr>
        <c:crossAx val="64163840"/>
        <c:crosses val="autoZero"/>
        <c:crossBetween val="between"/>
        <c:majorUnit val="1"/>
        <c:minorUnit val="0.1"/>
      </c:valAx>
    </c:plotArea>
    <c:legend>
      <c:legendPos val="r"/>
      <c:layout>
        <c:manualLayout>
          <c:xMode val="edge"/>
          <c:yMode val="edge"/>
          <c:x val="0.10950274443441854"/>
          <c:y val="2.043723789395081E-2"/>
          <c:w val="0.80160837655200023"/>
          <c:h val="0.10179369216672125"/>
        </c:manualLayout>
      </c:layout>
      <c:overlay val="0"/>
      <c:txPr>
        <a:bodyPr/>
        <a:lstStyle/>
        <a:p>
          <a:pPr>
            <a:defRPr sz="4000" b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800"/>
            </a:pPr>
            <a:r>
              <a:rPr lang="fr-FR" sz="4800" b="1" i="0" baseline="0" dirty="0">
                <a:effectLst/>
              </a:rPr>
              <a:t>Fig</a:t>
            </a:r>
            <a:r>
              <a:rPr lang="fr-FR" sz="4800" b="1" i="0" baseline="0" dirty="0" smtClean="0">
                <a:effectLst/>
              </a:rPr>
              <a:t>. 2 </a:t>
            </a:r>
            <a:r>
              <a:rPr lang="fr-FR" sz="4800" b="1" i="0" baseline="0" dirty="0">
                <a:effectLst/>
              </a:rPr>
              <a:t>LER  for </a:t>
            </a:r>
            <a:r>
              <a:rPr lang="fr-FR" sz="4800" b="1" i="0" baseline="0" dirty="0" err="1">
                <a:effectLst/>
              </a:rPr>
              <a:t>maize-African</a:t>
            </a:r>
            <a:r>
              <a:rPr lang="fr-FR" sz="4800" b="1" i="0" baseline="0" dirty="0">
                <a:effectLst/>
              </a:rPr>
              <a:t> </a:t>
            </a:r>
            <a:r>
              <a:rPr lang="fr-FR" sz="4800" b="1" i="0" baseline="0" dirty="0" err="1">
                <a:effectLst/>
              </a:rPr>
              <a:t>eggplant</a:t>
            </a:r>
            <a:r>
              <a:rPr lang="fr-FR" sz="4800" b="1" i="0" baseline="0" dirty="0">
                <a:effectLst/>
              </a:rPr>
              <a:t> </a:t>
            </a:r>
            <a:r>
              <a:rPr lang="fr-FR" sz="4800" b="1" i="0" baseline="0" dirty="0" err="1">
                <a:effectLst/>
              </a:rPr>
              <a:t>intercrops</a:t>
            </a:r>
            <a:r>
              <a:rPr lang="fr-FR" sz="4800" b="1" i="0" baseline="0" dirty="0">
                <a:effectLst/>
              </a:rPr>
              <a:t>  for 2014 &amp; 2015 in UER and NR, </a:t>
            </a:r>
            <a:r>
              <a:rPr lang="fr-FR" sz="4800" b="1" i="0" baseline="0" dirty="0" smtClean="0">
                <a:effectLst/>
              </a:rPr>
              <a:t>Ghana</a:t>
            </a:r>
            <a:endParaRPr lang="fr-FR" sz="4800" dirty="0">
              <a:effectLst/>
            </a:endParaRPr>
          </a:p>
        </c:rich>
      </c:tx>
      <c:layout>
        <c:manualLayout>
          <c:xMode val="edge"/>
          <c:yMode val="edge"/>
          <c:x val="0.15876731533103428"/>
          <c:y val="0.892396826184569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922225044450089"/>
          <c:y val="0.17419972660042604"/>
          <c:w val="0.77331521463042929"/>
          <c:h val="0.65864915975519633"/>
        </c:manualLayout>
      </c:layout>
      <c:lineChart>
        <c:grouping val="standard"/>
        <c:varyColors val="0"/>
        <c:ser>
          <c:idx val="0"/>
          <c:order val="0"/>
          <c:tx>
            <c:strRef>
              <c:f>EGGPLANT_MAIZE!$L$3</c:f>
              <c:strCache>
                <c:ptCount val="1"/>
                <c:pt idx="0">
                  <c:v>African eggplant (296,000)+Maize (67,000)</c:v>
                </c:pt>
              </c:strCache>
            </c:strRef>
          </c:tx>
          <c:spPr>
            <a:ln w="127000"/>
          </c:spPr>
          <c:cat>
            <c:strRef>
              <c:f>EGGPLANT_MAIZE!$M$2:$P$2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EGGPLANT_MAIZE!$M$3:$P$3</c:f>
              <c:numCache>
                <c:formatCode>General</c:formatCode>
                <c:ptCount val="4"/>
                <c:pt idx="0">
                  <c:v>2.19</c:v>
                </c:pt>
                <c:pt idx="1">
                  <c:v>1.1499999999999999</c:v>
                </c:pt>
                <c:pt idx="2">
                  <c:v>1.97</c:v>
                </c:pt>
                <c:pt idx="3">
                  <c:v>1.69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EGGPLANT_MAIZE!$L$4</c:f>
              <c:strCache>
                <c:ptCount val="1"/>
                <c:pt idx="0">
                  <c:v>African eggplant (99,000)+Maize (67,000)</c:v>
                </c:pt>
              </c:strCache>
            </c:strRef>
          </c:tx>
          <c:spPr>
            <a:ln w="127000"/>
          </c:spPr>
          <c:cat>
            <c:strRef>
              <c:f>EGGPLANT_MAIZE!$M$2:$P$2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EGGPLANT_MAIZE!$M$4:$P$4</c:f>
              <c:numCache>
                <c:formatCode>General</c:formatCode>
                <c:ptCount val="4"/>
                <c:pt idx="0">
                  <c:v>2.5499999999999998</c:v>
                </c:pt>
                <c:pt idx="1">
                  <c:v>0.81</c:v>
                </c:pt>
                <c:pt idx="2">
                  <c:v>1.99</c:v>
                </c:pt>
                <c:pt idx="3">
                  <c:v>2.08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EGGPLANT_MAIZE!$L$5</c:f>
              <c:strCache>
                <c:ptCount val="1"/>
                <c:pt idx="0">
                  <c:v>African eggplant (296,000)+Maize (133,000)</c:v>
                </c:pt>
              </c:strCache>
            </c:strRef>
          </c:tx>
          <c:spPr>
            <a:ln w="127000"/>
          </c:spPr>
          <c:cat>
            <c:strRef>
              <c:f>EGGPLANT_MAIZE!$M$2:$P$2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EGGPLANT_MAIZE!$M$5:$P$5</c:f>
              <c:numCache>
                <c:formatCode>General</c:formatCode>
                <c:ptCount val="4"/>
                <c:pt idx="0">
                  <c:v>1.64</c:v>
                </c:pt>
                <c:pt idx="1">
                  <c:v>1.18</c:v>
                </c:pt>
                <c:pt idx="2">
                  <c:v>1.23</c:v>
                </c:pt>
                <c:pt idx="3">
                  <c:v>1.37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EGGPLANT_MAIZE!$L$6</c:f>
              <c:strCache>
                <c:ptCount val="1"/>
                <c:pt idx="0">
                  <c:v>African eggplant (99,000)+Maize (133,000)</c:v>
                </c:pt>
              </c:strCache>
            </c:strRef>
          </c:tx>
          <c:spPr>
            <a:ln w="127000"/>
          </c:spPr>
          <c:cat>
            <c:strRef>
              <c:f>EGGPLANT_MAIZE!$M$2:$P$2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EGGPLANT_MAIZE!$M$6:$P$6</c:f>
              <c:numCache>
                <c:formatCode>General</c:formatCode>
                <c:ptCount val="4"/>
                <c:pt idx="0">
                  <c:v>1.9</c:v>
                </c:pt>
                <c:pt idx="1">
                  <c:v>0.9</c:v>
                </c:pt>
                <c:pt idx="2">
                  <c:v>0.87</c:v>
                </c:pt>
                <c:pt idx="3">
                  <c:v>1.53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617472"/>
        <c:axId val="52683328"/>
      </c:lineChart>
      <c:catAx>
        <c:axId val="1526174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0" b="1" baseline="0"/>
            </a:pPr>
            <a:endParaRPr lang="en-US"/>
          </a:p>
        </c:txPr>
        <c:crossAx val="52683328"/>
        <c:crosses val="autoZero"/>
        <c:auto val="1"/>
        <c:lblAlgn val="ctr"/>
        <c:lblOffset val="100"/>
        <c:noMultiLvlLbl val="0"/>
      </c:catAx>
      <c:valAx>
        <c:axId val="52683328"/>
        <c:scaling>
          <c:orientation val="minMax"/>
          <c:max val="3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5400"/>
                </a:pPr>
                <a:r>
                  <a:rPr lang="fr-FR" sz="5400" b="1" i="0" baseline="0">
                    <a:solidFill>
                      <a:srgbClr val="0E46F8"/>
                    </a:solidFill>
                    <a:effectLst/>
                  </a:rPr>
                  <a:t>Value of land Equivalent ratio - LER</a:t>
                </a:r>
                <a:endParaRPr lang="fr-FR" sz="5400">
                  <a:solidFill>
                    <a:srgbClr val="0E46F8"/>
                  </a:solidFill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rgbClr val="0E46F8">
                <a:alpha val="97000"/>
              </a:srgbClr>
            </a:solidFill>
          </a:ln>
        </c:spPr>
        <c:txPr>
          <a:bodyPr/>
          <a:lstStyle/>
          <a:p>
            <a:pPr>
              <a:defRPr sz="4400" b="1" i="0" baseline="0"/>
            </a:pPr>
            <a:endParaRPr lang="en-US"/>
          </a:p>
        </c:txPr>
        <c:crossAx val="152617472"/>
        <c:crosses val="autoZero"/>
        <c:crossBetween val="between"/>
        <c:majorUnit val="1"/>
        <c:minorUnit val="0.1"/>
      </c:valAx>
    </c:plotArea>
    <c:legend>
      <c:legendPos val="r"/>
      <c:layout>
        <c:manualLayout>
          <c:xMode val="edge"/>
          <c:yMode val="edge"/>
          <c:x val="7.3031363984504355E-2"/>
          <c:y val="3.4731889693415709E-2"/>
          <c:w val="0.8692385604894618"/>
          <c:h val="0.10903142404467137"/>
        </c:manualLayout>
      </c:layout>
      <c:overlay val="0"/>
      <c:txPr>
        <a:bodyPr/>
        <a:lstStyle/>
        <a:p>
          <a:pPr>
            <a:lnSpc>
              <a:spcPts val="3000"/>
            </a:lnSpc>
            <a:defRPr sz="4000" b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5400"/>
            </a:pPr>
            <a:r>
              <a:rPr lang="fr-FR" sz="5400" b="1" i="0" baseline="0" dirty="0">
                <a:effectLst/>
              </a:rPr>
              <a:t>Fig</a:t>
            </a:r>
            <a:r>
              <a:rPr lang="fr-FR" sz="5400" b="1" i="0" baseline="0" dirty="0" smtClean="0">
                <a:effectLst/>
              </a:rPr>
              <a:t>. 3 </a:t>
            </a:r>
            <a:r>
              <a:rPr lang="fr-FR" sz="5400" b="1" i="0" baseline="0" dirty="0">
                <a:effectLst/>
              </a:rPr>
              <a:t>LER  for </a:t>
            </a:r>
            <a:r>
              <a:rPr lang="fr-FR" sz="5400" b="1" i="0" baseline="0" dirty="0" err="1">
                <a:effectLst/>
              </a:rPr>
              <a:t>maize-roselle</a:t>
            </a:r>
            <a:r>
              <a:rPr lang="fr-FR" sz="5400" b="1" i="0" baseline="0" dirty="0">
                <a:effectLst/>
              </a:rPr>
              <a:t> </a:t>
            </a:r>
            <a:r>
              <a:rPr lang="fr-FR" sz="5400" b="1" i="0" baseline="0" dirty="0" err="1">
                <a:effectLst/>
              </a:rPr>
              <a:t>intercrops</a:t>
            </a:r>
            <a:r>
              <a:rPr lang="fr-FR" sz="5400" b="1" i="0" baseline="0" dirty="0">
                <a:effectLst/>
              </a:rPr>
              <a:t>  for 2014 &amp; 2015 in UER and NR, Ghana,</a:t>
            </a:r>
            <a:endParaRPr lang="fr-FR" sz="5400" dirty="0">
              <a:effectLst/>
            </a:endParaRPr>
          </a:p>
        </c:rich>
      </c:tx>
      <c:layout>
        <c:manualLayout>
          <c:xMode val="edge"/>
          <c:yMode val="edge"/>
          <c:x val="0.14284384208275905"/>
          <c:y val="0.8639199300244910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011011597002042"/>
          <c:y val="3.2073025561094495E-2"/>
          <c:w val="0.83771918725720118"/>
          <c:h val="0.75848492484011332"/>
        </c:manualLayout>
      </c:layout>
      <c:lineChart>
        <c:grouping val="standard"/>
        <c:varyColors val="0"/>
        <c:ser>
          <c:idx val="0"/>
          <c:order val="0"/>
          <c:tx>
            <c:strRef>
              <c:f>Roselle_Maize!$G$3</c:f>
              <c:strCache>
                <c:ptCount val="1"/>
                <c:pt idx="0">
                  <c:v>Roselle (296,000)+Maize (67,000)</c:v>
                </c:pt>
              </c:strCache>
            </c:strRef>
          </c:tx>
          <c:spPr>
            <a:ln w="127000"/>
          </c:spPr>
          <c:cat>
            <c:strRef>
              <c:f>Roselle_Maize!$H$2:$K$2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Roselle_Maize!$H$3:$K$3</c:f>
              <c:numCache>
                <c:formatCode>General</c:formatCode>
                <c:ptCount val="4"/>
                <c:pt idx="0">
                  <c:v>1.55</c:v>
                </c:pt>
                <c:pt idx="1">
                  <c:v>0.8</c:v>
                </c:pt>
                <c:pt idx="2">
                  <c:v>0.87</c:v>
                </c:pt>
                <c:pt idx="3">
                  <c:v>2.91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Roselle_Maize!$G$4</c:f>
              <c:strCache>
                <c:ptCount val="1"/>
                <c:pt idx="0">
                  <c:v>Roselle (99,000)+Maize (67,000)</c:v>
                </c:pt>
              </c:strCache>
            </c:strRef>
          </c:tx>
          <c:spPr>
            <a:ln w="127000"/>
          </c:spPr>
          <c:dPt>
            <c:idx val="1"/>
            <c:bubble3D val="0"/>
          </c:dPt>
          <c:cat>
            <c:strRef>
              <c:f>Roselle_Maize!$H$2:$K$2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Roselle_Maize!$H$4:$K$4</c:f>
              <c:numCache>
                <c:formatCode>General</c:formatCode>
                <c:ptCount val="4"/>
                <c:pt idx="0">
                  <c:v>1.67</c:v>
                </c:pt>
                <c:pt idx="1">
                  <c:v>0.85</c:v>
                </c:pt>
                <c:pt idx="2">
                  <c:v>1.1000000000000001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Roselle_Maize!$G$5</c:f>
              <c:strCache>
                <c:ptCount val="1"/>
                <c:pt idx="0">
                  <c:v>Roselle (296,000)+Maize (133,000)</c:v>
                </c:pt>
              </c:strCache>
            </c:strRef>
          </c:tx>
          <c:spPr>
            <a:ln w="127000"/>
          </c:spPr>
          <c:cat>
            <c:strRef>
              <c:f>Roselle_Maize!$H$2:$K$2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Roselle_Maize!$H$5:$K$5</c:f>
              <c:numCache>
                <c:formatCode>General</c:formatCode>
                <c:ptCount val="4"/>
                <c:pt idx="0">
                  <c:v>1.45</c:v>
                </c:pt>
                <c:pt idx="1">
                  <c:v>0.88</c:v>
                </c:pt>
                <c:pt idx="2">
                  <c:v>0.79</c:v>
                </c:pt>
                <c:pt idx="3">
                  <c:v>2.59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Roselle_Maize!$G$6</c:f>
              <c:strCache>
                <c:ptCount val="1"/>
                <c:pt idx="0">
                  <c:v>Roselle (99,000)+Maize (133,000)</c:v>
                </c:pt>
              </c:strCache>
            </c:strRef>
          </c:tx>
          <c:spPr>
            <a:ln w="127000"/>
          </c:spPr>
          <c:dPt>
            <c:idx val="1"/>
            <c:bubble3D val="0"/>
            <c:spPr>
              <a:ln w="127000" cmpd="sng"/>
            </c:spPr>
          </c:dPt>
          <c:cat>
            <c:strRef>
              <c:f>Roselle_Maize!$H$2:$K$2</c:f>
              <c:strCache>
                <c:ptCount val="4"/>
                <c:pt idx="0">
                  <c:v>UER 2014</c:v>
                </c:pt>
                <c:pt idx="1">
                  <c:v>UER 2015</c:v>
                </c:pt>
                <c:pt idx="2">
                  <c:v>NR 2014</c:v>
                </c:pt>
                <c:pt idx="3">
                  <c:v>NR 2015</c:v>
                </c:pt>
              </c:strCache>
            </c:strRef>
          </c:cat>
          <c:val>
            <c:numRef>
              <c:f>Roselle_Maize!$H$6:$K$6</c:f>
              <c:numCache>
                <c:formatCode>General</c:formatCode>
                <c:ptCount val="4"/>
                <c:pt idx="0">
                  <c:v>2.36</c:v>
                </c:pt>
                <c:pt idx="1">
                  <c:v>1</c:v>
                </c:pt>
                <c:pt idx="2">
                  <c:v>1.06</c:v>
                </c:pt>
                <c:pt idx="3">
                  <c:v>2.59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617984"/>
        <c:axId val="52685056"/>
      </c:lineChart>
      <c:catAx>
        <c:axId val="1526179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0" b="1"/>
            </a:pPr>
            <a:endParaRPr lang="en-US"/>
          </a:p>
        </c:txPr>
        <c:crossAx val="52685056"/>
        <c:crosses val="autoZero"/>
        <c:auto val="1"/>
        <c:lblAlgn val="ctr"/>
        <c:lblOffset val="100"/>
        <c:noMultiLvlLbl val="0"/>
      </c:catAx>
      <c:valAx>
        <c:axId val="52685056"/>
        <c:scaling>
          <c:orientation val="minMax"/>
          <c:max val="3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3200">
                    <a:solidFill>
                      <a:srgbClr val="0E46F8"/>
                    </a:solidFill>
                  </a:defRPr>
                </a:pPr>
                <a:r>
                  <a:rPr lang="fr-FR" sz="6000" b="1" i="0" baseline="0">
                    <a:solidFill>
                      <a:srgbClr val="0E46F8"/>
                    </a:solidFill>
                    <a:effectLst/>
                  </a:rPr>
                  <a:t>Value of land Equivalent ratio - LER</a:t>
                </a:r>
                <a:endParaRPr lang="fr-FR" sz="3200">
                  <a:solidFill>
                    <a:srgbClr val="0E46F8"/>
                  </a:solidFill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4000" b="1" i="0" u="heavy" baseline="0">
                <a:solidFill>
                  <a:schemeClr val="tx1"/>
                </a:solidFill>
              </a:defRPr>
            </a:pPr>
            <a:endParaRPr lang="en-US"/>
          </a:p>
        </c:txPr>
        <c:crossAx val="152617984"/>
        <c:crosses val="autoZero"/>
        <c:crossBetween val="between"/>
        <c:majorUnit val="1"/>
        <c:minorUnit val="0.1"/>
      </c:valAx>
    </c:plotArea>
    <c:legend>
      <c:legendPos val="r"/>
      <c:layout>
        <c:manualLayout>
          <c:xMode val="edge"/>
          <c:yMode val="edge"/>
          <c:x val="0.33547857930315433"/>
          <c:y val="3.3821482808013776E-4"/>
          <c:w val="0.52777560548867219"/>
          <c:h val="0.26569224184489038"/>
        </c:manualLayout>
      </c:layout>
      <c:overlay val="0"/>
      <c:txPr>
        <a:bodyPr/>
        <a:lstStyle/>
        <a:p>
          <a:pPr>
            <a:defRPr sz="4800" b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6000"/>
            </a:pPr>
            <a:r>
              <a:rPr lang="fr-FR" sz="6000" dirty="0"/>
              <a:t>Fig.5 LER  for </a:t>
            </a:r>
            <a:r>
              <a:rPr lang="fr-FR" sz="6000" dirty="0" err="1"/>
              <a:t>maize-tomato</a:t>
            </a:r>
            <a:r>
              <a:rPr lang="fr-FR" sz="6000" dirty="0"/>
              <a:t> </a:t>
            </a:r>
            <a:r>
              <a:rPr lang="fr-FR" sz="6000" dirty="0" err="1"/>
              <a:t>intercrops</a:t>
            </a:r>
            <a:r>
              <a:rPr lang="fr-FR" sz="6000" dirty="0"/>
              <a:t>  for 2014 &amp; 2015 in </a:t>
            </a:r>
            <a:r>
              <a:rPr lang="fr-FR" sz="6000" dirty="0" smtClean="0"/>
              <a:t>NR, </a:t>
            </a:r>
            <a:r>
              <a:rPr lang="fr-FR" sz="6000" dirty="0"/>
              <a:t>Ghana </a:t>
            </a:r>
          </a:p>
        </c:rich>
      </c:tx>
      <c:layout>
        <c:manualLayout>
          <c:xMode val="edge"/>
          <c:yMode val="edge"/>
          <c:x val="0.11519429410001104"/>
          <c:y val="0.8961748633879781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52632750589901"/>
          <c:y val="2.7148227276796319E-2"/>
          <c:w val="0.87547369002404563"/>
          <c:h val="0.7715754519318635"/>
        </c:manualLayout>
      </c:layout>
      <c:lineChart>
        <c:grouping val="standard"/>
        <c:varyColors val="0"/>
        <c:ser>
          <c:idx val="0"/>
          <c:order val="0"/>
          <c:tx>
            <c:strRef>
              <c:f>Tomato_Maize!$B$3</c:f>
              <c:strCache>
                <c:ptCount val="1"/>
                <c:pt idx="0">
                  <c:v>Tomato (296,000)+Maize (67,000)</c:v>
                </c:pt>
              </c:strCache>
            </c:strRef>
          </c:tx>
          <c:spPr>
            <a:ln w="127000"/>
          </c:spPr>
          <c:cat>
            <c:strRef>
              <c:f>Tomato_Maize!$C$2:$D$2</c:f>
              <c:strCache>
                <c:ptCount val="2"/>
                <c:pt idx="0">
                  <c:v>NR 2014</c:v>
                </c:pt>
                <c:pt idx="1">
                  <c:v>NR 2015</c:v>
                </c:pt>
              </c:strCache>
            </c:strRef>
          </c:cat>
          <c:val>
            <c:numRef>
              <c:f>Tomato_Maize!$C$3:$D$3</c:f>
              <c:numCache>
                <c:formatCode>General</c:formatCode>
                <c:ptCount val="2"/>
                <c:pt idx="0">
                  <c:v>0.63</c:v>
                </c:pt>
                <c:pt idx="1">
                  <c:v>2.11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Tomato_Maize!$B$4</c:f>
              <c:strCache>
                <c:ptCount val="1"/>
                <c:pt idx="0">
                  <c:v>Tomato (99,000)+Maize (67,000)</c:v>
                </c:pt>
              </c:strCache>
            </c:strRef>
          </c:tx>
          <c:spPr>
            <a:ln w="127000" cmpd="sng"/>
          </c:spPr>
          <c:marker>
            <c:spPr>
              <a:solidFill>
                <a:schemeClr val="accent1"/>
              </a:solidFill>
            </c:spPr>
          </c:marker>
          <c:dPt>
            <c:idx val="0"/>
            <c:marker>
              <c:spPr>
                <a:solidFill>
                  <a:schemeClr val="accent1"/>
                </a:solidFill>
                <a:ln>
                  <a:solidFill>
                    <a:schemeClr val="accent2">
                      <a:shade val="95000"/>
                      <a:satMod val="105000"/>
                      <a:alpha val="87000"/>
                    </a:schemeClr>
                  </a:solidFill>
                </a:ln>
              </c:spPr>
            </c:marker>
            <c:bubble3D val="0"/>
          </c:dPt>
          <c:cat>
            <c:strRef>
              <c:f>Tomato_Maize!$C$2:$D$2</c:f>
              <c:strCache>
                <c:ptCount val="2"/>
                <c:pt idx="0">
                  <c:v>NR 2014</c:v>
                </c:pt>
                <c:pt idx="1">
                  <c:v>NR 2015</c:v>
                </c:pt>
              </c:strCache>
            </c:strRef>
          </c:cat>
          <c:val>
            <c:numRef>
              <c:f>Tomato_Maize!$C$4:$D$4</c:f>
              <c:numCache>
                <c:formatCode>General</c:formatCode>
                <c:ptCount val="2"/>
                <c:pt idx="0">
                  <c:v>0.56000000000000005</c:v>
                </c:pt>
                <c:pt idx="1">
                  <c:v>1.56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Tomato_Maize!$B$5</c:f>
              <c:strCache>
                <c:ptCount val="1"/>
                <c:pt idx="0">
                  <c:v>Tomato (296,000)+Maize (133,000)</c:v>
                </c:pt>
              </c:strCache>
            </c:strRef>
          </c:tx>
          <c:spPr>
            <a:ln w="127000"/>
          </c:spPr>
          <c:cat>
            <c:strRef>
              <c:f>Tomato_Maize!$C$2:$D$2</c:f>
              <c:strCache>
                <c:ptCount val="2"/>
                <c:pt idx="0">
                  <c:v>NR 2014</c:v>
                </c:pt>
                <c:pt idx="1">
                  <c:v>NR 2015</c:v>
                </c:pt>
              </c:strCache>
            </c:strRef>
          </c:cat>
          <c:val>
            <c:numRef>
              <c:f>Tomato_Maize!$C$5:$D$5</c:f>
              <c:numCache>
                <c:formatCode>General</c:formatCode>
                <c:ptCount val="2"/>
                <c:pt idx="0">
                  <c:v>0.48</c:v>
                </c:pt>
                <c:pt idx="1">
                  <c:v>1.44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Tomato_Maize!$B$6</c:f>
              <c:strCache>
                <c:ptCount val="1"/>
                <c:pt idx="0">
                  <c:v>Tomato (99,000)+Maize (133,000)</c:v>
                </c:pt>
              </c:strCache>
            </c:strRef>
          </c:tx>
          <c:spPr>
            <a:ln w="127000"/>
          </c:spPr>
          <c:cat>
            <c:strRef>
              <c:f>Tomato_Maize!$C$2:$D$2</c:f>
              <c:strCache>
                <c:ptCount val="2"/>
                <c:pt idx="0">
                  <c:v>NR 2014</c:v>
                </c:pt>
                <c:pt idx="1">
                  <c:v>NR 2015</c:v>
                </c:pt>
              </c:strCache>
            </c:strRef>
          </c:cat>
          <c:val>
            <c:numRef>
              <c:f>Tomato_Maize!$C$6:$D$6</c:f>
              <c:numCache>
                <c:formatCode>General</c:formatCode>
                <c:ptCount val="2"/>
                <c:pt idx="0">
                  <c:v>0.76</c:v>
                </c:pt>
                <c:pt idx="1">
                  <c:v>2.35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672320"/>
        <c:axId val="52690240"/>
      </c:lineChart>
      <c:catAx>
        <c:axId val="1596723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400" b="1"/>
            </a:pPr>
            <a:endParaRPr lang="en-US"/>
          </a:p>
        </c:txPr>
        <c:crossAx val="52690240"/>
        <c:crosses val="autoZero"/>
        <c:auto val="1"/>
        <c:lblAlgn val="ctr"/>
        <c:lblOffset val="100"/>
        <c:noMultiLvlLbl val="0"/>
      </c:catAx>
      <c:valAx>
        <c:axId val="52690240"/>
        <c:scaling>
          <c:orientation val="minMax"/>
          <c:max val="3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6000">
                    <a:solidFill>
                      <a:srgbClr val="0000FF"/>
                    </a:solidFill>
                  </a:defRPr>
                </a:pPr>
                <a:r>
                  <a:rPr lang="fr-FR" sz="6000">
                    <a:solidFill>
                      <a:srgbClr val="0000FF"/>
                    </a:solidFill>
                  </a:rPr>
                  <a:t>Value of land Equivalent ratio - LER</a:t>
                </a:r>
              </a:p>
            </c:rich>
          </c:tx>
          <c:layout>
            <c:manualLayout>
              <c:xMode val="edge"/>
              <c:yMode val="edge"/>
              <c:x val="3.034908618184599E-2"/>
              <c:y val="0.15641307810320604"/>
            </c:manualLayout>
          </c:layout>
          <c:overlay val="0"/>
        </c:title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4000" b="1"/>
            </a:pPr>
            <a:endParaRPr lang="en-US"/>
          </a:p>
        </c:txPr>
        <c:crossAx val="159672320"/>
        <c:crosses val="autoZero"/>
        <c:crossBetween val="between"/>
        <c:majorUnit val="1"/>
        <c:minorUnit val="0.1"/>
      </c:valAx>
    </c:plotArea>
    <c:legend>
      <c:legendPos val="r"/>
      <c:layout>
        <c:manualLayout>
          <c:xMode val="edge"/>
          <c:yMode val="edge"/>
          <c:x val="0.13064392104883044"/>
          <c:y val="0"/>
          <c:w val="0.67575346983253037"/>
          <c:h val="0.23778328119078931"/>
        </c:manualLayout>
      </c:layout>
      <c:overlay val="0"/>
      <c:txPr>
        <a:bodyPr/>
        <a:lstStyle/>
        <a:p>
          <a:pPr>
            <a:defRPr sz="4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lang="fr-FR" sz="4000" kern="1200">
          <a:solidFill>
            <a:schemeClr val="tx1"/>
          </a:solidFill>
          <a:latin typeface="Arial" charset="0"/>
          <a:ea typeface="+mn-ea"/>
          <a:cs typeface="Arial" charset="0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6600"/>
            </a:pPr>
            <a:r>
              <a:rPr lang="fr-FR" sz="7200" b="1" i="0" baseline="0" dirty="0">
                <a:effectLst/>
              </a:rPr>
              <a:t>Fig.4 LER  for </a:t>
            </a:r>
            <a:r>
              <a:rPr lang="fr-FR" sz="7200" b="1" i="0" baseline="0" dirty="0" err="1">
                <a:effectLst/>
              </a:rPr>
              <a:t>maize-pepper</a:t>
            </a:r>
            <a:r>
              <a:rPr lang="fr-FR" sz="7200" b="1" i="0" baseline="0" dirty="0">
                <a:effectLst/>
              </a:rPr>
              <a:t> </a:t>
            </a:r>
            <a:r>
              <a:rPr lang="fr-FR" sz="7200" b="1" i="0" baseline="0" dirty="0" err="1">
                <a:effectLst/>
              </a:rPr>
              <a:t>intercrops</a:t>
            </a:r>
            <a:r>
              <a:rPr lang="fr-FR" sz="7200" b="1" i="0" baseline="0" dirty="0">
                <a:effectLst/>
              </a:rPr>
              <a:t>  for 2014 &amp; 2015 in UER, Ghana </a:t>
            </a:r>
            <a:endParaRPr lang="fr-FR" sz="7200" dirty="0">
              <a:effectLst/>
            </a:endParaRPr>
          </a:p>
        </c:rich>
      </c:tx>
      <c:layout>
        <c:manualLayout>
          <c:xMode val="edge"/>
          <c:yMode val="edge"/>
          <c:x val="0.12719700525493549"/>
          <c:y val="0.893227604340258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4098257993049633E-2"/>
          <c:y val="0.15917139371197023"/>
          <c:w val="0.90417822276057946"/>
          <c:h val="0.63790510440677073"/>
        </c:manualLayout>
      </c:layout>
      <c:lineChart>
        <c:grouping val="standard"/>
        <c:varyColors val="0"/>
        <c:ser>
          <c:idx val="0"/>
          <c:order val="0"/>
          <c:tx>
            <c:strRef>
              <c:f>Pepper_Maize!$A$12</c:f>
              <c:strCache>
                <c:ptCount val="1"/>
                <c:pt idx="0">
                  <c:v>Pepper (296,000)+Maize (67,000)</c:v>
                </c:pt>
              </c:strCache>
            </c:strRef>
          </c:tx>
          <c:spPr>
            <a:ln w="127000"/>
          </c:spPr>
          <c:cat>
            <c:numRef>
              <c:f>Pepper_Maize!$B$11:$C$11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Pepper_Maize!$B$12:$C$12</c:f>
              <c:numCache>
                <c:formatCode>General</c:formatCode>
                <c:ptCount val="2"/>
                <c:pt idx="0">
                  <c:v>1.06</c:v>
                </c:pt>
                <c:pt idx="1">
                  <c:v>1.61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Pepper_Maize!$A$13</c:f>
              <c:strCache>
                <c:ptCount val="1"/>
                <c:pt idx="0">
                  <c:v>Pepper (99,000)+Maize (67,000)</c:v>
                </c:pt>
              </c:strCache>
            </c:strRef>
          </c:tx>
          <c:cat>
            <c:numRef>
              <c:f>Pepper_Maize!$B$11:$C$11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Pepper_Maize!$B$13:$C$13</c:f>
              <c:numCache>
                <c:formatCode>General</c:formatCode>
                <c:ptCount val="2"/>
                <c:pt idx="0">
                  <c:v>0.86</c:v>
                </c:pt>
                <c:pt idx="1">
                  <c:v>1.9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Pepper_Maize!$A$14</c:f>
              <c:strCache>
                <c:ptCount val="1"/>
                <c:pt idx="0">
                  <c:v>Pepper (296,000)+Maize (133,000)</c:v>
                </c:pt>
              </c:strCache>
            </c:strRef>
          </c:tx>
          <c:spPr>
            <a:ln w="127000"/>
          </c:spPr>
          <c:cat>
            <c:numRef>
              <c:f>Pepper_Maize!$B$11:$C$11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Pepper_Maize!$B$14:$C$14</c:f>
              <c:numCache>
                <c:formatCode>General</c:formatCode>
                <c:ptCount val="2"/>
                <c:pt idx="0">
                  <c:v>1.08</c:v>
                </c:pt>
                <c:pt idx="1">
                  <c:v>1.72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Pepper_Maize!$A$15</c:f>
              <c:strCache>
                <c:ptCount val="1"/>
                <c:pt idx="0">
                  <c:v>Pepper (99,000)+Maize (133,000)</c:v>
                </c:pt>
              </c:strCache>
            </c:strRef>
          </c:tx>
          <c:spPr>
            <a:ln w="127000"/>
          </c:spPr>
          <c:cat>
            <c:numRef>
              <c:f>Pepper_Maize!$B$11:$C$11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Pepper_Maize!$B$15:$C$15</c:f>
              <c:numCache>
                <c:formatCode>General</c:formatCode>
                <c:ptCount val="2"/>
                <c:pt idx="0">
                  <c:v>0.87</c:v>
                </c:pt>
                <c:pt idx="1">
                  <c:v>1.88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672832"/>
        <c:axId val="53527680"/>
      </c:lineChart>
      <c:catAx>
        <c:axId val="15967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5400" b="1"/>
            </a:pPr>
            <a:endParaRPr lang="en-US"/>
          </a:p>
        </c:txPr>
        <c:crossAx val="53527680"/>
        <c:crosses val="autoZero"/>
        <c:auto val="1"/>
        <c:lblAlgn val="ctr"/>
        <c:lblOffset val="100"/>
        <c:noMultiLvlLbl val="0"/>
      </c:catAx>
      <c:valAx>
        <c:axId val="53527680"/>
        <c:scaling>
          <c:orientation val="minMax"/>
          <c:max val="2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3600"/>
                </a:pPr>
                <a:r>
                  <a:rPr lang="fr-FR" sz="6600" b="1" i="0" baseline="0">
                    <a:solidFill>
                      <a:srgbClr val="0E46F8"/>
                    </a:solidFill>
                    <a:effectLst/>
                  </a:rPr>
                  <a:t>Value of land Equivalent ratio - LER</a:t>
                </a:r>
                <a:endParaRPr lang="fr-FR" sz="3600">
                  <a:solidFill>
                    <a:srgbClr val="0E46F8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0465720964047784E-3"/>
              <c:y val="0.1946312523638568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4000" b="1"/>
            </a:pPr>
            <a:endParaRPr lang="en-US"/>
          </a:p>
        </c:txPr>
        <c:crossAx val="159672832"/>
        <c:crosses val="autoZero"/>
        <c:crossBetween val="between"/>
        <c:majorUnit val="1"/>
        <c:minorUnit val="0.1"/>
      </c:valAx>
    </c:plotArea>
    <c:legend>
      <c:legendPos val="r"/>
      <c:layout>
        <c:manualLayout>
          <c:xMode val="edge"/>
          <c:yMode val="edge"/>
          <c:x val="0.26066900999418452"/>
          <c:y val="3.2509968028243373E-3"/>
          <c:w val="0.5137938982534892"/>
          <c:h val="0.24479299471221513"/>
        </c:manualLayout>
      </c:layout>
      <c:overlay val="0"/>
      <c:txPr>
        <a:bodyPr/>
        <a:lstStyle/>
        <a:p>
          <a:pPr>
            <a:defRPr sz="48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0.13871</cdr:x>
      <cdr:y>0.06106</cdr:y>
    </cdr:from>
    <cdr:to>
      <cdr:x>0.49355</cdr:x>
      <cdr:y>0.13336</cdr:y>
    </cdr:to>
    <cdr:sp macro="" textlink="">
      <cdr:nvSpPr>
        <cdr:cNvPr id="5" name="Oval 4"/>
        <cdr:cNvSpPr/>
      </cdr:nvSpPr>
      <cdr:spPr>
        <a:xfrm xmlns:a="http://schemas.openxmlformats.org/drawingml/2006/main">
          <a:off x="3096344" y="953788"/>
          <a:ext cx="7920880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algn="l" defTabSz="4387850" rtl="0" fontAlgn="base">
            <a:spcBef>
              <a:spcPct val="0"/>
            </a:spcBef>
            <a:spcAft>
              <a:spcPct val="0"/>
            </a:spcAft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2193925" indent="-1736725" algn="l" defTabSz="4387850" rtl="0" fontAlgn="base">
            <a:spcBef>
              <a:spcPct val="0"/>
            </a:spcBef>
            <a:spcAft>
              <a:spcPct val="0"/>
            </a:spcAft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4387850" indent="-3473450" algn="l" defTabSz="4387850" rtl="0" fontAlgn="base">
            <a:spcBef>
              <a:spcPct val="0"/>
            </a:spcBef>
            <a:spcAft>
              <a:spcPct val="0"/>
            </a:spcAft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6583363" indent="-5211763" algn="l" defTabSz="4387850" rtl="0" fontAlgn="base">
            <a:spcBef>
              <a:spcPct val="0"/>
            </a:spcBef>
            <a:spcAft>
              <a:spcPct val="0"/>
            </a:spcAft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8777288" indent="-6948488" algn="l" defTabSz="4387850" rtl="0" fontAlgn="base">
            <a:spcBef>
              <a:spcPct val="0"/>
            </a:spcBef>
            <a:spcAft>
              <a:spcPct val="0"/>
            </a:spcAft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8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0.15619</cdr:x>
      <cdr:y>0.5298</cdr:y>
    </cdr:from>
    <cdr:to>
      <cdr:x>0.89355</cdr:x>
      <cdr:y>0.53733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3486606" y="8275840"/>
          <a:ext cx="16459610" cy="117588"/>
        </a:xfrm>
        <a:prstGeom xmlns:a="http://schemas.openxmlformats.org/drawingml/2006/main" prst="line">
          <a:avLst/>
        </a:prstGeom>
        <a:ln xmlns:a="http://schemas.openxmlformats.org/drawingml/2006/main" w="101600">
          <a:solidFill>
            <a:srgbClr val="00B050"/>
          </a:solidFill>
          <a:prstDash val="lgDash"/>
          <a:headEnd type="triangl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0.7704</cdr:x>
      <cdr:y>0.50292</cdr:y>
    </cdr:from>
    <cdr:to>
      <cdr:x>1</cdr:x>
      <cdr:y>0.61915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473631" y="3099974"/>
          <a:ext cx="1631274" cy="716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3200" i="1" dirty="0" smtClean="0"/>
            <a:t>LER </a:t>
          </a:r>
          <a:r>
            <a:rPr lang="fr-FR" sz="3200" i="1" dirty="0" err="1"/>
            <a:t>t</a:t>
          </a:r>
          <a:r>
            <a:rPr lang="fr-FR" sz="3200" i="1" dirty="0" err="1" smtClean="0"/>
            <a:t>hreshold</a:t>
          </a:r>
          <a:endParaRPr lang="fr-FR" sz="3200" i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0.16209</cdr:x>
      <cdr:y>0.61739</cdr:y>
    </cdr:from>
    <cdr:to>
      <cdr:x>0.87618</cdr:x>
      <cdr:y>0.61771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3960440" y="10225136"/>
          <a:ext cx="17447837" cy="5257"/>
        </a:xfrm>
        <a:prstGeom xmlns:a="http://schemas.openxmlformats.org/drawingml/2006/main" prst="line">
          <a:avLst/>
        </a:prstGeom>
        <a:ln xmlns:a="http://schemas.openxmlformats.org/drawingml/2006/main" w="101600">
          <a:solidFill>
            <a:srgbClr val="00B050"/>
          </a:solidFill>
          <a:prstDash val="lgDash"/>
          <a:headEnd type="triangl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0.78638</cdr:x>
      <cdr:y>0.55652</cdr:y>
    </cdr:from>
    <cdr:to>
      <cdr:x>0.91065</cdr:x>
      <cdr:y>0.61744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214219" y="9217024"/>
          <a:ext cx="3036253" cy="10088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3600" i="1" dirty="0" smtClean="0"/>
            <a:t>LER </a:t>
          </a:r>
          <a:r>
            <a:rPr lang="fr-FR" sz="3600" i="1" dirty="0" err="1"/>
            <a:t>t</a:t>
          </a:r>
          <a:r>
            <a:rPr lang="fr-FR" sz="3600" i="1" dirty="0" err="1" smtClean="0"/>
            <a:t>hreshold</a:t>
          </a:r>
          <a:endParaRPr lang="fr-FR" sz="3600" i="1" dirty="0"/>
        </a:p>
      </cdr:txBody>
    </cdr:sp>
  </cdr:relSizeAnchor>
  <cdr:relSizeAnchor xmlns:cdr="http://schemas.openxmlformats.org/drawingml/2006/chartDrawing">
    <cdr:from>
      <cdr:x>0.08252</cdr:x>
      <cdr:y>0.02174</cdr:y>
    </cdr:from>
    <cdr:to>
      <cdr:x>0.51279</cdr:x>
      <cdr:y>0.08993</cdr:y>
    </cdr:to>
    <cdr:sp macro="" textlink="">
      <cdr:nvSpPr>
        <cdr:cNvPr id="5" name="Oval 4"/>
        <cdr:cNvSpPr/>
      </cdr:nvSpPr>
      <cdr:spPr>
        <a:xfrm xmlns:a="http://schemas.openxmlformats.org/drawingml/2006/main">
          <a:off x="2016224" y="360040"/>
          <a:ext cx="10513168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0.08399</cdr:x>
      <cdr:y>0.08261</cdr:y>
    </cdr:from>
    <cdr:to>
      <cdr:x>0.51132</cdr:x>
      <cdr:y>0.1508</cdr:y>
    </cdr:to>
    <cdr:sp macro="" textlink="">
      <cdr:nvSpPr>
        <cdr:cNvPr id="6" name="Oval 5"/>
        <cdr:cNvSpPr/>
      </cdr:nvSpPr>
      <cdr:spPr>
        <a:xfrm xmlns:a="http://schemas.openxmlformats.org/drawingml/2006/main">
          <a:off x="2052228" y="1368152"/>
          <a:ext cx="10441160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0.16081</cdr:x>
      <cdr:y>0.53776</cdr:y>
    </cdr:from>
    <cdr:to>
      <cdr:x>0.95077</cdr:x>
      <cdr:y>0.54463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3763372" y="7159749"/>
          <a:ext cx="18487100" cy="91522"/>
        </a:xfrm>
        <a:prstGeom xmlns:a="http://schemas.openxmlformats.org/drawingml/2006/main" prst="line">
          <a:avLst/>
        </a:prstGeom>
        <a:ln xmlns:a="http://schemas.openxmlformats.org/drawingml/2006/main" w="101600">
          <a:solidFill>
            <a:srgbClr val="00B050"/>
          </a:solidFill>
          <a:prstDash val="lgDash"/>
          <a:headEnd type="triangl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0.81538</cdr:x>
      <cdr:y>0.48135</cdr:y>
    </cdr:from>
    <cdr:to>
      <cdr:x>0.98154</cdr:x>
      <cdr:y>0.59572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082120" y="6408712"/>
          <a:ext cx="3888432" cy="15227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4400" i="1" dirty="0" smtClean="0"/>
            <a:t>LER </a:t>
          </a:r>
          <a:r>
            <a:rPr lang="fr-FR" sz="4400" i="1" dirty="0" err="1"/>
            <a:t>t</a:t>
          </a:r>
          <a:r>
            <a:rPr lang="fr-FR" sz="4400" i="1" dirty="0" err="1" smtClean="0"/>
            <a:t>hreshold</a:t>
          </a:r>
          <a:endParaRPr lang="fr-FR" sz="4400" i="1" dirty="0"/>
        </a:p>
      </cdr:txBody>
    </cdr:sp>
  </cdr:relSizeAnchor>
  <cdr:relSizeAnchor xmlns:cdr="http://schemas.openxmlformats.org/drawingml/2006/chartDrawing">
    <cdr:from>
      <cdr:x>0.37231</cdr:x>
      <cdr:y>0.18768</cdr:y>
    </cdr:from>
    <cdr:to>
      <cdr:x>0.80615</cdr:x>
      <cdr:y>0.2725</cdr:y>
    </cdr:to>
    <cdr:sp macro="" textlink="">
      <cdr:nvSpPr>
        <cdr:cNvPr id="5" name="Oval 4"/>
        <cdr:cNvSpPr/>
      </cdr:nvSpPr>
      <cdr:spPr>
        <a:xfrm xmlns:a="http://schemas.openxmlformats.org/drawingml/2006/main">
          <a:off x="8712968" y="2498743"/>
          <a:ext cx="10153128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0.13402</cdr:x>
      <cdr:y>0.53287</cdr:y>
    </cdr:from>
    <cdr:to>
      <cdr:x>0.88316</cdr:x>
      <cdr:y>0.54325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2808312" y="11089232"/>
          <a:ext cx="15697744" cy="216024"/>
        </a:xfrm>
        <a:prstGeom xmlns:a="http://schemas.openxmlformats.org/drawingml/2006/main" prst="line">
          <a:avLst/>
        </a:prstGeom>
        <a:ln xmlns:a="http://schemas.openxmlformats.org/drawingml/2006/main" w="101600">
          <a:solidFill>
            <a:srgbClr val="00B050"/>
          </a:solidFill>
          <a:prstDash val="lgDash"/>
          <a:headEnd type="triangl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0.76289</cdr:x>
      <cdr:y>0.49291</cdr:y>
    </cdr:from>
    <cdr:to>
      <cdr:x>0.89215</cdr:x>
      <cdr:y>0.54021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15985776" y="10009112"/>
          <a:ext cx="2708620" cy="9606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3600" b="1" i="1" dirty="0" smtClean="0"/>
            <a:t>LER </a:t>
          </a:r>
          <a:r>
            <a:rPr lang="fr-FR" sz="3600" b="1" i="1" dirty="0" err="1"/>
            <a:t>t</a:t>
          </a:r>
          <a:r>
            <a:rPr lang="fr-FR" sz="3600" b="1" i="1" dirty="0" err="1" smtClean="0"/>
            <a:t>hreshold</a:t>
          </a:r>
          <a:endParaRPr lang="fr-FR" sz="3600" b="1" i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0.14658</cdr:x>
      <cdr:y>0.48375</cdr:y>
    </cdr:from>
    <cdr:to>
      <cdr:x>0.91857</cdr:x>
      <cdr:y>0.48739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3240360" y="9649072"/>
          <a:ext cx="17065896" cy="72514"/>
        </a:xfrm>
        <a:prstGeom xmlns:a="http://schemas.openxmlformats.org/drawingml/2006/main" prst="line">
          <a:avLst/>
        </a:prstGeom>
        <a:ln xmlns:a="http://schemas.openxmlformats.org/drawingml/2006/main" w="101600">
          <a:solidFill>
            <a:srgbClr val="00B050"/>
          </a:solidFill>
          <a:prstDash val="lgDash"/>
          <a:headEnd type="triangl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0.66848</cdr:x>
      <cdr:y>0.41333</cdr:y>
    </cdr:from>
    <cdr:to>
      <cdr:x>0.96345</cdr:x>
      <cdr:y>0.52732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4777757" y="6696744"/>
          <a:ext cx="6520742" cy="18468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4800" i="1" dirty="0" smtClean="0"/>
            <a:t>LER </a:t>
          </a:r>
          <a:r>
            <a:rPr lang="fr-FR" sz="4800" i="1" dirty="0" err="1"/>
            <a:t>t</a:t>
          </a:r>
          <a:r>
            <a:rPr lang="fr-FR" sz="4800" i="1" dirty="0" err="1" smtClean="0"/>
            <a:t>hreshold</a:t>
          </a:r>
          <a:endParaRPr lang="fr-FR" sz="2000" i="1" dirty="0"/>
        </a:p>
      </cdr:txBody>
    </cdr:sp>
  </cdr:relSizeAnchor>
  <cdr:relSizeAnchor xmlns:cdr="http://schemas.openxmlformats.org/drawingml/2006/chartDrawing">
    <cdr:from>
      <cdr:x>0.29642</cdr:x>
      <cdr:y>0.12996</cdr:y>
    </cdr:from>
    <cdr:to>
      <cdr:x>0.7557</cdr:x>
      <cdr:y>0.18658</cdr:y>
    </cdr:to>
    <cdr:sp macro="" textlink="">
      <cdr:nvSpPr>
        <cdr:cNvPr id="5" name="Oval 4"/>
        <cdr:cNvSpPr/>
      </cdr:nvSpPr>
      <cdr:spPr>
        <a:xfrm xmlns:a="http://schemas.openxmlformats.org/drawingml/2006/main">
          <a:off x="6552728" y="2592288"/>
          <a:ext cx="10153128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  <cdr:relSizeAnchor xmlns:cdr="http://schemas.openxmlformats.org/drawingml/2006/chartDrawing">
    <cdr:from>
      <cdr:x>0.29316</cdr:x>
      <cdr:y>0</cdr:y>
    </cdr:from>
    <cdr:to>
      <cdr:x>0.75244</cdr:x>
      <cdr:y>0.05662</cdr:y>
    </cdr:to>
    <cdr:sp macro="" textlink="">
      <cdr:nvSpPr>
        <cdr:cNvPr id="6" name="Oval 5"/>
        <cdr:cNvSpPr/>
      </cdr:nvSpPr>
      <cdr:spPr>
        <a:xfrm xmlns:a="http://schemas.openxmlformats.org/drawingml/2006/main">
          <a:off x="6480720" y="-7170168"/>
          <a:ext cx="10153128" cy="112936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6350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2B6D6-3864-475F-A36F-176185B4B53F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9D757-2FCC-48E8-BAE8-A1B12C2F99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24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9D757-2FCC-48E8-BAE8-A1B12C2F992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77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E59F1-409C-4B98-96A1-453C9F35DEC0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EA3C1-6FE6-4F30-8766-4196021B9D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65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CB767-4F8A-40FC-9E0B-3631A517297B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35993-CF3B-4F59-AC6A-8964FA45A5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3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9081" y="8435342"/>
            <a:ext cx="35547303" cy="1797634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1946" y="8435342"/>
            <a:ext cx="105925617" cy="1797634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1645-CEE5-48DB-97A5-D2059753E77F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913E-276C-467C-9038-642DD7127D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7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3EBA1-5C0B-4800-9AC3-499D981EAD0C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804BE-900D-405C-B364-2703920680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4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85787-CAF7-4B2C-A77F-F993966C44D7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95CF9-F537-49E2-92C3-87805D2026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9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1943" y="49156623"/>
            <a:ext cx="70736457" cy="13904213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9923" y="49156623"/>
            <a:ext cx="70736463" cy="13904213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6C412-B952-4128-BDAA-70781B80F3CB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007B5-255F-42A6-BD65-05C8D2E70A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1" y="7368543"/>
            <a:ext cx="19392903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1" y="10439401"/>
            <a:ext cx="19392903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3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1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06020-3D59-41A9-853B-3B44E05F3E22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F9DE9-711E-4959-98EA-21049D1CF2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4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43AF6-89B5-4967-9876-C181F74BA533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4ACFA-F7B0-44F1-8353-F5DA57339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79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FFD2-89C8-43E7-B6B8-589E466A0033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B0BDB-3250-4E28-892D-2F725A71E2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68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3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3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3B74-0067-4BFF-9EE1-20CC0B7CA7A5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BE81B-3B43-4491-9392-C5D4FA6865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90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1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0"/>
            <a:ext cx="2633472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3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BFEBA-9740-4BCC-8AF4-1235F9F7776D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11673-7EAA-4CA1-A1B8-476B3CBEB3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96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194985" y="1318022"/>
            <a:ext cx="3950123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12" tIns="219456" rIns="438912" bIns="2194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94985" y="7680722"/>
            <a:ext cx="39501233" cy="21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985" y="30510956"/>
            <a:ext cx="10240433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 defTabSz="438912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F9F001-6942-4D48-B69B-F27BD3A430BB}" type="datetimeFigureOut">
              <a:rPr lang="en-US"/>
              <a:pPr>
                <a:defRPr/>
              </a:pPr>
              <a:t>12/14/2016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585" y="30510956"/>
            <a:ext cx="13898033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 defTabSz="438912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785" y="30510956"/>
            <a:ext cx="10240433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 defTabSz="4389120" fontAlgn="auto">
              <a:spcBef>
                <a:spcPts val="0"/>
              </a:spcBef>
              <a:spcAft>
                <a:spcPts val="0"/>
              </a:spcAft>
              <a:defRPr sz="5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D3795B-1576-452C-ABF1-7E42AF3EE2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7850" rtl="0" eaLnBrk="1" fontAlgn="base" hangingPunct="1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2pPr>
      <a:lvl3pPr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3pPr>
      <a:lvl4pPr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4pPr>
      <a:lvl5pPr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5pPr>
      <a:lvl6pPr marL="457200"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400"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600"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800" algn="ctr" defTabSz="4387850" rtl="0" eaLnBrk="1" fontAlgn="base" hangingPunct="1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4650" indent="-1644650" algn="l" defTabSz="43878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1600" algn="l" defTabSz="43878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6963" algn="l" defTabSz="43878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325" indent="-1096963" algn="l" defTabSz="43878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4250" indent="-1096963" algn="l" defTabSz="43878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245184" y="5658000"/>
            <a:ext cx="41757600" cy="775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6600" b="1" dirty="0">
                <a:solidFill>
                  <a:srgbClr val="FF6600"/>
                </a:solidFill>
                <a:latin typeface="Arial" charset="0"/>
              </a:rPr>
              <a:t>Optimization of maize-vegetable intercrops in the Guinea and Sudan savanna agro-ecological zones of Ghana </a:t>
            </a:r>
            <a:endParaRPr lang="en-US" altLang="en-US" sz="16600" b="1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960613" y="26036264"/>
            <a:ext cx="41859200" cy="34163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sz="5400" dirty="0" smtClean="0"/>
              <a:t>J B Tignegre</a:t>
            </a:r>
            <a:r>
              <a:rPr lang="en-US" sz="5400" baseline="30000" dirty="0" smtClean="0"/>
              <a:t>1</a:t>
            </a:r>
            <a:r>
              <a:rPr lang="en-US" sz="5400" dirty="0" smtClean="0"/>
              <a:t>, A Tenkouano</a:t>
            </a:r>
            <a:r>
              <a:rPr lang="en-US" sz="5400" baseline="30000" dirty="0" smtClean="0"/>
              <a:t>1</a:t>
            </a:r>
            <a:r>
              <a:rPr lang="en-US" sz="5400" dirty="0" smtClean="0"/>
              <a:t>, </a:t>
            </a:r>
            <a:r>
              <a:rPr lang="en-US" sz="4800" dirty="0"/>
              <a:t>Alpha S. </a:t>
            </a:r>
            <a:r>
              <a:rPr lang="en-US" sz="4800" dirty="0" smtClean="0"/>
              <a:t>Traoré</a:t>
            </a:r>
            <a:r>
              <a:rPr lang="en-US" sz="4800" baseline="30000" dirty="0" smtClean="0"/>
              <a:t>1</a:t>
            </a:r>
            <a:r>
              <a:rPr lang="en-US" sz="5400" dirty="0" smtClean="0"/>
              <a:t>, L Asamoah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, AR Nurrideen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, S Eliasu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, R Boateng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, D Naab</a:t>
            </a:r>
            <a:r>
              <a:rPr lang="en-US" sz="5400" baseline="30000" dirty="0" smtClean="0"/>
              <a:t>2</a:t>
            </a:r>
            <a:r>
              <a:rPr lang="en-US" sz="5400" dirty="0" smtClean="0"/>
              <a:t>, M Asante</a:t>
            </a:r>
            <a:r>
              <a:rPr lang="en-US" sz="5400" baseline="30000" dirty="0" smtClean="0"/>
              <a:t>2</a:t>
            </a:r>
            <a:endParaRPr lang="en-US" sz="5400" dirty="0" smtClean="0"/>
          </a:p>
          <a:p>
            <a:pPr algn="ctr">
              <a:defRPr/>
            </a:pPr>
            <a:r>
              <a:rPr lang="en-US" sz="5400" baseline="30000" dirty="0" smtClean="0"/>
              <a:t>1</a:t>
            </a:r>
            <a:r>
              <a:rPr lang="en-US" sz="5400" dirty="0" smtClean="0"/>
              <a:t>AVRDC – The World vegetable Center </a:t>
            </a:r>
          </a:p>
          <a:p>
            <a:pPr algn="ctr">
              <a:defRPr/>
            </a:pPr>
            <a:r>
              <a:rPr lang="en-US" sz="5400" baseline="30000" dirty="0" smtClean="0"/>
              <a:t>2</a:t>
            </a:r>
            <a:r>
              <a:rPr lang="en-US" sz="5400" dirty="0" smtClean="0"/>
              <a:t>International Institute for Tropical Agriculture</a:t>
            </a:r>
          </a:p>
          <a:p>
            <a:pPr algn="ctr">
              <a:defRPr/>
            </a:pPr>
            <a:r>
              <a:rPr lang="en-US" sz="5400" dirty="0" smtClean="0"/>
              <a:t>Corresponding author email: </a:t>
            </a:r>
            <a:r>
              <a:rPr lang="en-US" sz="5400" u="sng" dirty="0" smtClean="0">
                <a:solidFill>
                  <a:srgbClr val="FF0000"/>
                </a:solidFill>
              </a:rPr>
              <a:t>jean-baptiste.tignegre@worldveg.org</a:t>
            </a:r>
            <a:endParaRPr lang="en-US" sz="5400" u="sng" dirty="0">
              <a:solidFill>
                <a:srgbClr val="FF0000"/>
              </a:solidFill>
            </a:endParaRPr>
          </a:p>
        </p:txBody>
      </p:sp>
      <p:sp>
        <p:nvSpPr>
          <p:cNvPr id="37" name="TextBox 9"/>
          <p:cNvSpPr txBox="1">
            <a:spLocks noChangeArrowheads="1"/>
          </p:cNvSpPr>
          <p:nvPr/>
        </p:nvSpPr>
        <p:spPr bwMode="auto">
          <a:xfrm>
            <a:off x="975784" y="18763456"/>
            <a:ext cx="41859200" cy="452431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387850" eaLnBrk="0" fontAlgn="base" hangingPunct="0">
              <a:spcBef>
                <a:spcPct val="0"/>
              </a:spcBef>
              <a:spcAft>
                <a:spcPct val="0"/>
              </a:spcAft>
              <a:defRPr sz="8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sz="9600" dirty="0" smtClean="0"/>
              <a:t>Africa RISING West Africa  Phase I Legacy </a:t>
            </a:r>
            <a:r>
              <a:rPr lang="en-US" sz="9600" dirty="0" err="1" smtClean="0"/>
              <a:t>Writeshop</a:t>
            </a:r>
            <a:endParaRPr lang="en-US" sz="9600" dirty="0" smtClean="0"/>
          </a:p>
          <a:p>
            <a:pPr algn="ctr">
              <a:defRPr/>
            </a:pPr>
            <a:r>
              <a:rPr lang="en-US" sz="9600" u="sng" dirty="0" smtClean="0">
                <a:solidFill>
                  <a:srgbClr val="FF0000"/>
                </a:solidFill>
              </a:rPr>
              <a:t>12-13 December, 2016</a:t>
            </a:r>
          </a:p>
          <a:p>
            <a:pPr algn="ctr">
              <a:defRPr/>
            </a:pPr>
            <a:r>
              <a:rPr lang="en-US" sz="9600" u="sng" dirty="0" smtClean="0">
                <a:solidFill>
                  <a:srgbClr val="FF0000"/>
                </a:solidFill>
              </a:rPr>
              <a:t>Bamako, Mali</a:t>
            </a:r>
            <a:endParaRPr lang="en-US" sz="9600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34315" y="16277150"/>
            <a:ext cx="3067540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>
                <a:solidFill>
                  <a:srgbClr val="0000FF"/>
                </a:solidFill>
              </a:rPr>
              <a:t>Targeted</a:t>
            </a:r>
            <a:r>
              <a:rPr lang="fr-FR" i="1" dirty="0" smtClean="0">
                <a:solidFill>
                  <a:srgbClr val="0000FF"/>
                </a:solidFill>
              </a:rPr>
              <a:t> journal: </a:t>
            </a:r>
            <a:r>
              <a:rPr lang="en-US" i="1" dirty="0"/>
              <a:t>Experimental Agriculture</a:t>
            </a:r>
            <a:r>
              <a:rPr lang="fr-FR" i="1" dirty="0" smtClean="0">
                <a:solidFill>
                  <a:srgbClr val="0000FF"/>
                </a:solidFill>
              </a:rPr>
              <a:t> </a:t>
            </a:r>
            <a:endParaRPr lang="fr-FR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32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245184" y="4519514"/>
            <a:ext cx="41757600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9900" b="1" dirty="0" smtClean="0">
                <a:solidFill>
                  <a:srgbClr val="FF6600"/>
                </a:solidFill>
                <a:latin typeface="Arial" charset="0"/>
              </a:rPr>
              <a:t>Introduction and objective</a:t>
            </a:r>
            <a:endParaRPr lang="en-US" altLang="en-US" sz="199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2152" y="8250288"/>
            <a:ext cx="41548616" cy="1995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rgbClr val="435422"/>
              </a:buClr>
              <a:buSzPct val="65000"/>
              <a:defRPr/>
            </a:pPr>
            <a:endParaRPr lang="en-US" sz="8800" dirty="0" smtClean="0"/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tabLst>
                <a:tab pos="108000" algn="l"/>
              </a:tabLst>
              <a:defRPr/>
            </a:pPr>
            <a:r>
              <a:rPr lang="en-US" sz="11500" dirty="0" smtClean="0"/>
              <a:t> </a:t>
            </a:r>
            <a:r>
              <a:rPr lang="en-US" sz="11500" dirty="0"/>
              <a:t>V</a:t>
            </a:r>
            <a:r>
              <a:rPr lang="en-US" sz="11500" dirty="0" smtClean="0"/>
              <a:t>egetable and cereal intercropping is widely practiced in Northern Ghana in the humid season. Intercropping contribute to crop diversification </a:t>
            </a:r>
            <a:r>
              <a:rPr lang="en-US" sz="11500" dirty="0"/>
              <a:t>and </a:t>
            </a:r>
            <a:r>
              <a:rPr lang="en-US" sz="11500" dirty="0" smtClean="0"/>
              <a:t>improvement of </a:t>
            </a:r>
            <a:r>
              <a:rPr lang="en-US" sz="11500" dirty="0"/>
              <a:t>nutrition by availing high nutritious vegetable consumption</a:t>
            </a:r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 smtClean="0"/>
              <a:t> It is also source of income </a:t>
            </a:r>
            <a:r>
              <a:rPr lang="en-US" sz="11500" dirty="0"/>
              <a:t>and </a:t>
            </a:r>
            <a:r>
              <a:rPr lang="en-US" sz="11500" dirty="0" smtClean="0"/>
              <a:t>addresses vegetable </a:t>
            </a:r>
            <a:r>
              <a:rPr lang="en-US" sz="11500" dirty="0"/>
              <a:t>shortages </a:t>
            </a:r>
            <a:r>
              <a:rPr lang="en-US" sz="11500" dirty="0" smtClean="0"/>
              <a:t>in </a:t>
            </a:r>
            <a:r>
              <a:rPr lang="en-US" sz="11500" dirty="0"/>
              <a:t>the humid </a:t>
            </a:r>
            <a:r>
              <a:rPr lang="en-US" sz="11500" dirty="0" smtClean="0"/>
              <a:t>season</a:t>
            </a:r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 smtClean="0"/>
              <a:t>Hypothesis: production can increase </a:t>
            </a:r>
            <a:r>
              <a:rPr lang="en-US" sz="11500" dirty="0"/>
              <a:t>through adoptions of </a:t>
            </a:r>
            <a:r>
              <a:rPr lang="en-US" sz="11500" dirty="0" smtClean="0"/>
              <a:t>optimum </a:t>
            </a:r>
            <a:r>
              <a:rPr lang="en-US" sz="11500" dirty="0"/>
              <a:t>vegetable and maize intercrops with </a:t>
            </a:r>
            <a:r>
              <a:rPr lang="en-US" sz="11500" dirty="0" smtClean="0"/>
              <a:t>positive synergistic interactions</a:t>
            </a:r>
            <a:endParaRPr lang="en-US" sz="11500" dirty="0"/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 smtClean="0"/>
              <a:t> Objective: determine</a:t>
            </a:r>
            <a:r>
              <a:rPr lang="fr-FR" sz="11500" dirty="0" smtClean="0"/>
              <a:t> </a:t>
            </a:r>
            <a:r>
              <a:rPr lang="fr-FR" sz="11500" dirty="0"/>
              <a:t>an optimum </a:t>
            </a:r>
            <a:r>
              <a:rPr lang="fr-FR" sz="11500" dirty="0" err="1"/>
              <a:t>vegetable</a:t>
            </a:r>
            <a:r>
              <a:rPr lang="fr-FR" sz="11500" dirty="0"/>
              <a:t> </a:t>
            </a:r>
            <a:r>
              <a:rPr lang="en-GB" sz="11500" dirty="0"/>
              <a:t>cropping system suitable for regions of northern Ghana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2179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245184" y="4519514"/>
            <a:ext cx="41757600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9900" b="1" dirty="0" smtClean="0">
                <a:solidFill>
                  <a:srgbClr val="FF6600"/>
                </a:solidFill>
                <a:latin typeface="Arial" charset="0"/>
              </a:rPr>
              <a:t>Methodology</a:t>
            </a:r>
            <a:endParaRPr lang="en-US" altLang="en-US" sz="199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3360" y="6738120"/>
            <a:ext cx="41548616" cy="26940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rgbClr val="435422"/>
              </a:buClr>
              <a:buSzPct val="65000"/>
              <a:defRPr/>
            </a:pPr>
            <a:endParaRPr lang="en-US" sz="8800" dirty="0" smtClean="0"/>
          </a:p>
          <a:p>
            <a:pPr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tabLst>
                <a:tab pos="108000" algn="l"/>
              </a:tabLst>
              <a:defRPr/>
            </a:pPr>
            <a:endParaRPr lang="en-US" sz="11500" dirty="0" smtClean="0"/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 smtClean="0"/>
              <a:t> Investigations were initiated on humid season vegetable-maize intercropping trials for eight combinations of spatial planting arrangements and densities;</a:t>
            </a:r>
          </a:p>
          <a:p>
            <a:pPr marL="571500" indent="-720000">
              <a:lnSpc>
                <a:spcPts val="11000"/>
              </a:lnSpc>
              <a:spcAft>
                <a:spcPts val="6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/>
              <a:t>Field layout was a </a:t>
            </a:r>
            <a:r>
              <a:rPr lang="en-US" sz="11500" dirty="0" smtClean="0"/>
              <a:t>RCBD with 8 treatments. </a:t>
            </a:r>
          </a:p>
          <a:p>
            <a:pPr marL="571500" indent="-720000">
              <a:lnSpc>
                <a:spcPts val="11000"/>
              </a:lnSpc>
              <a:spcAft>
                <a:spcPts val="6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/>
              <a:t>Each </a:t>
            </a:r>
            <a:r>
              <a:rPr lang="en-US" sz="11500" dirty="0" smtClean="0"/>
              <a:t>trial had 3 replicates</a:t>
            </a:r>
            <a:endParaRPr lang="en-US" sz="11500" dirty="0"/>
          </a:p>
          <a:p>
            <a:pPr marL="571500" indent="-720000">
              <a:lnSpc>
                <a:spcPts val="11000"/>
              </a:lnSpc>
              <a:spcAft>
                <a:spcPts val="6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/>
              <a:t>Data were collected for </a:t>
            </a:r>
            <a:r>
              <a:rPr lang="en-US" sz="11500" dirty="0" smtClean="0"/>
              <a:t>veg. fruit &amp; maize </a:t>
            </a:r>
            <a:r>
              <a:rPr lang="en-US" sz="11500" smtClean="0"/>
              <a:t>grain weights </a:t>
            </a:r>
            <a:endParaRPr lang="en-US" sz="11500" dirty="0"/>
          </a:p>
          <a:p>
            <a:pPr marL="571500" indent="-720000">
              <a:lnSpc>
                <a:spcPts val="11000"/>
              </a:lnSpc>
              <a:spcAft>
                <a:spcPts val="6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/>
              <a:t>Data analysis: </a:t>
            </a:r>
            <a:r>
              <a:rPr lang="en-US" sz="11500" dirty="0" smtClean="0"/>
              <a:t>GLM </a:t>
            </a:r>
            <a:r>
              <a:rPr lang="en-US" sz="11500" dirty="0"/>
              <a:t>ANOVA, </a:t>
            </a:r>
            <a:r>
              <a:rPr lang="en-US" sz="11500" dirty="0" smtClean="0"/>
              <a:t>with </a:t>
            </a:r>
            <a:r>
              <a:rPr lang="en-US" sz="11500" dirty="0" err="1"/>
              <a:t>G</a:t>
            </a:r>
            <a:r>
              <a:rPr lang="en-US" sz="11500" dirty="0" err="1" smtClean="0"/>
              <a:t>enstat</a:t>
            </a:r>
            <a:r>
              <a:rPr lang="en-US" sz="11500" dirty="0" smtClean="0"/>
              <a:t> 17</a:t>
            </a:r>
            <a:r>
              <a:rPr lang="en-US" sz="11500" baseline="30000" dirty="0" smtClean="0"/>
              <a:t>th</a:t>
            </a:r>
            <a:r>
              <a:rPr lang="en-US" sz="11500" dirty="0" smtClean="0"/>
              <a:t> version was </a:t>
            </a:r>
            <a:r>
              <a:rPr lang="en-US" sz="11500" dirty="0"/>
              <a:t>used</a:t>
            </a:r>
            <a:endParaRPr lang="en-US" sz="11500" dirty="0" smtClean="0"/>
          </a:p>
          <a:p>
            <a:pPr marL="571500" indent="-720000"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buFont typeface="Wingdings" pitchFamily="2" charset="2"/>
              <a:buChar char="q"/>
              <a:defRPr/>
            </a:pPr>
            <a:r>
              <a:rPr lang="en-US" sz="11500" dirty="0" smtClean="0"/>
              <a:t>LER was used to determine optimum vegetable-Maize system</a:t>
            </a:r>
          </a:p>
          <a:p>
            <a:pPr>
              <a:lnSpc>
                <a:spcPts val="11000"/>
              </a:lnSpc>
              <a:spcAft>
                <a:spcPts val="6000"/>
              </a:spcAft>
              <a:buClr>
                <a:srgbClr val="435422"/>
              </a:buClr>
              <a:buSzPct val="65000"/>
              <a:defRPr/>
            </a:pPr>
            <a:r>
              <a:rPr lang="en-US" sz="9600" i="1" dirty="0">
                <a:solidFill>
                  <a:srgbClr val="0000FF"/>
                </a:solidFill>
              </a:rPr>
              <a:t>LER = [Maize intercropped * (Maize Pure stand) </a:t>
            </a:r>
            <a:r>
              <a:rPr lang="en-US" sz="9600" i="1" baseline="30000" dirty="0">
                <a:solidFill>
                  <a:srgbClr val="0000FF"/>
                </a:solidFill>
              </a:rPr>
              <a:t>-1</a:t>
            </a:r>
            <a:r>
              <a:rPr lang="en-US" sz="9600" i="1" dirty="0">
                <a:solidFill>
                  <a:srgbClr val="0000FF"/>
                </a:solidFill>
              </a:rPr>
              <a:t>] + [Vegetable Intercropped * (Vegetable Pure stand)</a:t>
            </a:r>
            <a:r>
              <a:rPr lang="en-US" sz="9600" i="1" baseline="30000" dirty="0">
                <a:solidFill>
                  <a:srgbClr val="0000FF"/>
                </a:solidFill>
              </a:rPr>
              <a:t>-1</a:t>
            </a:r>
            <a:r>
              <a:rPr lang="en-US" sz="9600" i="1" dirty="0">
                <a:solidFill>
                  <a:srgbClr val="0000FF"/>
                </a:solidFill>
              </a:rPr>
              <a:t>]. </a:t>
            </a:r>
            <a:endParaRPr lang="fr-FR" sz="9600" i="1" dirty="0">
              <a:solidFill>
                <a:srgbClr val="0000FF"/>
              </a:solidFill>
            </a:endParaRPr>
          </a:p>
          <a:p>
            <a:pPr>
              <a:lnSpc>
                <a:spcPts val="10500"/>
              </a:lnSpc>
              <a:spcAft>
                <a:spcPts val="9000"/>
              </a:spcAft>
              <a:buClr>
                <a:srgbClr val="435422"/>
              </a:buClr>
              <a:buSzPct val="65000"/>
              <a:defRPr/>
            </a:pPr>
            <a:endParaRPr lang="fr-FR" sz="9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0289416" y="3277780"/>
            <a:ext cx="24194688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500" b="1" dirty="0" smtClean="0">
                <a:solidFill>
                  <a:srgbClr val="FF6600"/>
                </a:solidFill>
                <a:latin typeface="Arial" charset="0"/>
              </a:rPr>
              <a:t>Main Results and Discussion</a:t>
            </a:r>
            <a:endParaRPr lang="en-US" altLang="en-US" sz="115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7922264" y="24020040"/>
            <a:ext cx="15193688" cy="7663636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Aft>
                <a:spcPts val="2400"/>
              </a:spcAft>
              <a:buClr>
                <a:srgbClr val="435422"/>
              </a:buClr>
              <a:buSzPct val="65000"/>
              <a:defRPr/>
            </a:pPr>
            <a:r>
              <a:rPr lang="fr-FR" sz="7200" b="1" dirty="0" smtClean="0"/>
              <a:t>Fig</a:t>
            </a:r>
            <a:r>
              <a:rPr lang="fr-FR" sz="7200" b="1" dirty="0"/>
              <a:t>. </a:t>
            </a:r>
            <a:r>
              <a:rPr lang="fr-FR" sz="7200" b="1" dirty="0" smtClean="0"/>
              <a:t>1-3 </a:t>
            </a:r>
          </a:p>
          <a:p>
            <a:pPr>
              <a:spcAft>
                <a:spcPts val="2400"/>
              </a:spcAft>
              <a:buClr>
                <a:srgbClr val="435422"/>
              </a:buClr>
              <a:buSzPct val="65000"/>
              <a:defRPr/>
            </a:pP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Planting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arrangements in the </a:t>
            </a:r>
            <a:r>
              <a:rPr lang="fr-FR" sz="8000" dirty="0" err="1">
                <a:solidFill>
                  <a:srgbClr val="0000FF"/>
                </a:solidFill>
                <a:latin typeface="+mn-lt"/>
              </a:rPr>
              <a:t>m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aize-vegetable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intercrops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with</a:t>
            </a:r>
            <a:r>
              <a:rPr lang="fr-FR" sz="8000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LER for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biological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yields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≥ 1 (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threshold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)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were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optimum and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beneficial</a:t>
            </a:r>
            <a:r>
              <a:rPr lang="fr-FR" sz="8000" dirty="0" smtClean="0">
                <a:solidFill>
                  <a:srgbClr val="0000FF"/>
                </a:solidFill>
                <a:latin typeface="+mn-lt"/>
              </a:rPr>
              <a:t> for </a:t>
            </a:r>
            <a:r>
              <a:rPr lang="fr-FR" sz="8000" dirty="0" err="1" smtClean="0">
                <a:solidFill>
                  <a:srgbClr val="0000FF"/>
                </a:solidFill>
                <a:latin typeface="+mn-lt"/>
              </a:rPr>
              <a:t>farmers</a:t>
            </a:r>
            <a:endParaRPr lang="fr-FR" sz="9600" dirty="0" smtClean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898719"/>
              </p:ext>
            </p:extLst>
          </p:nvPr>
        </p:nvGraphicFramePr>
        <p:xfrm>
          <a:off x="343200" y="3286816"/>
          <a:ext cx="22322480" cy="15620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6362507"/>
              </p:ext>
            </p:extLst>
          </p:nvPr>
        </p:nvGraphicFramePr>
        <p:xfrm>
          <a:off x="20649456" y="5513984"/>
          <a:ext cx="24433694" cy="1656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621903"/>
              </p:ext>
            </p:extLst>
          </p:nvPr>
        </p:nvGraphicFramePr>
        <p:xfrm>
          <a:off x="775248" y="19577081"/>
          <a:ext cx="23402600" cy="13314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908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1288416" y="3317667"/>
            <a:ext cx="3505066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1500" b="1" dirty="0" smtClean="0">
                <a:solidFill>
                  <a:srgbClr val="FF6600"/>
                </a:solidFill>
                <a:latin typeface="Arial" charset="0"/>
              </a:rPr>
              <a:t>Main Results and Discussion</a:t>
            </a:r>
            <a:endParaRPr lang="en-US" altLang="en-US" sz="115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143400" y="27620440"/>
            <a:ext cx="39172352" cy="3970318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2084388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>
              <a:spcAft>
                <a:spcPts val="2400"/>
              </a:spcAft>
              <a:buClr>
                <a:srgbClr val="435422"/>
              </a:buClr>
              <a:buSzPct val="65000"/>
              <a:defRPr/>
            </a:pPr>
            <a:r>
              <a:rPr lang="fr-FR" sz="7200" dirty="0" smtClean="0"/>
              <a:t>Fig</a:t>
            </a:r>
            <a:r>
              <a:rPr lang="fr-FR" sz="7200" dirty="0"/>
              <a:t>. </a:t>
            </a:r>
            <a:r>
              <a:rPr lang="fr-FR" sz="7200" dirty="0" smtClean="0"/>
              <a:t>1-5.</a:t>
            </a:r>
            <a:r>
              <a:rPr lang="fr-FR" sz="7200" dirty="0" smtClean="0">
                <a:solidFill>
                  <a:srgbClr val="0000FF"/>
                </a:solidFill>
              </a:rPr>
              <a:t> </a:t>
            </a:r>
          </a:p>
          <a:p>
            <a:pPr algn="just">
              <a:spcAft>
                <a:spcPts val="2400"/>
              </a:spcAft>
              <a:buClr>
                <a:srgbClr val="435422"/>
              </a:buClr>
              <a:buSzPct val="65000"/>
              <a:defRPr/>
            </a:pP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Planting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arrangements in the </a:t>
            </a:r>
            <a:r>
              <a:rPr lang="fr-FR" sz="8000" b="1" dirty="0" err="1">
                <a:solidFill>
                  <a:srgbClr val="0000FF"/>
                </a:solidFill>
                <a:latin typeface="+mn-lt"/>
              </a:rPr>
              <a:t>m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aize-vegetable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intercrops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with</a:t>
            </a:r>
            <a:r>
              <a:rPr lang="fr-FR" sz="80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LER for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biological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yields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≥ 1 (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threshold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)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were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optimum and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beneficial</a:t>
            </a:r>
            <a:r>
              <a:rPr lang="fr-FR" sz="8000" b="1" dirty="0" smtClean="0">
                <a:solidFill>
                  <a:srgbClr val="0000FF"/>
                </a:solidFill>
                <a:latin typeface="+mn-lt"/>
              </a:rPr>
              <a:t> for </a:t>
            </a:r>
            <a:r>
              <a:rPr lang="fr-FR" sz="8000" b="1" dirty="0" err="1" smtClean="0">
                <a:solidFill>
                  <a:srgbClr val="0000FF"/>
                </a:solidFill>
                <a:latin typeface="+mn-lt"/>
              </a:rPr>
              <a:t>farmers</a:t>
            </a:r>
            <a:endParaRPr lang="fr-FR" sz="9600" b="1" dirty="0" smtClean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570187"/>
              </p:ext>
            </p:extLst>
          </p:nvPr>
        </p:nvGraphicFramePr>
        <p:xfrm>
          <a:off x="22593672" y="6306072"/>
          <a:ext cx="20954327" cy="2081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924903"/>
              </p:ext>
            </p:extLst>
          </p:nvPr>
        </p:nvGraphicFramePr>
        <p:xfrm>
          <a:off x="631232" y="7170168"/>
          <a:ext cx="22106456" cy="19946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090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Logos\Africa Rising\Banner - Bl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384"/>
            <a:ext cx="43810767" cy="364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018519" y="2849688"/>
            <a:ext cx="41757600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3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3878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9900" b="1" dirty="0" smtClean="0">
                <a:solidFill>
                  <a:srgbClr val="FF6600"/>
                </a:solidFill>
                <a:latin typeface="Arial" charset="0"/>
              </a:rPr>
              <a:t>Conclusion</a:t>
            </a:r>
            <a:endParaRPr lang="en-US" altLang="en-US" sz="19900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0623" y="6306072"/>
            <a:ext cx="42233384" cy="2363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9000"/>
              </a:lnSpc>
              <a:spcAft>
                <a:spcPts val="7200"/>
              </a:spcAft>
              <a:buClr>
                <a:schemeClr val="tx1"/>
              </a:buClr>
              <a:buSzPct val="60000"/>
            </a:pPr>
            <a:r>
              <a:rPr lang="en-US" sz="8800" b="1" dirty="0" smtClean="0">
                <a:solidFill>
                  <a:srgbClr val="0000FF"/>
                </a:solidFill>
              </a:rPr>
              <a:t>Recommendations on optimized vegetable intercropping systems for UER &amp; NR: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Clr>
                <a:schemeClr val="tx1"/>
              </a:buClr>
              <a:buSzPct val="60000"/>
            </a:pPr>
            <a:r>
              <a:rPr lang="fr-FR" sz="9600" dirty="0" smtClean="0"/>
              <a:t>(i) </a:t>
            </a:r>
            <a:r>
              <a:rPr lang="fr-FR" sz="9600" b="1" dirty="0" smtClean="0">
                <a:solidFill>
                  <a:srgbClr val="0000FF"/>
                </a:solidFill>
              </a:rPr>
              <a:t>1:1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en-US" sz="9600" dirty="0" smtClean="0">
                <a:solidFill>
                  <a:srgbClr val="0000FF"/>
                </a:solidFill>
              </a:rPr>
              <a:t>O</a:t>
            </a:r>
            <a:r>
              <a:rPr lang="fr-FR" sz="9600" dirty="0" err="1" smtClean="0">
                <a:solidFill>
                  <a:srgbClr val="0000FF"/>
                </a:solidFill>
              </a:rPr>
              <a:t>kra</a:t>
            </a:r>
            <a:r>
              <a:rPr lang="fr-FR" sz="9600" b="1" dirty="0" err="1" smtClean="0"/>
              <a:t>:</a:t>
            </a:r>
            <a:r>
              <a:rPr lang="fr-FR" sz="9600" dirty="0" err="1" smtClean="0">
                <a:solidFill>
                  <a:srgbClr val="0000FF"/>
                </a:solidFill>
              </a:rPr>
              <a:t>maize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 </a:t>
            </a:r>
            <a:r>
              <a:rPr lang="fr-FR" sz="9600" dirty="0" err="1" smtClean="0"/>
              <a:t>planting</a:t>
            </a:r>
            <a:r>
              <a:rPr lang="fr-FR" sz="9600" dirty="0" smtClean="0"/>
              <a:t> </a:t>
            </a:r>
            <a:r>
              <a:rPr lang="fr-FR" sz="9600" dirty="0" err="1" smtClean="0"/>
              <a:t>density</a:t>
            </a:r>
            <a:r>
              <a:rPr lang="fr-FR" sz="9600" dirty="0" smtClean="0"/>
              <a:t> of 196,000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+ 67,000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  <a:r>
              <a:rPr lang="en-GB" sz="9600" dirty="0" smtClean="0"/>
              <a:t>(ii 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Clr>
                <a:schemeClr val="tx1"/>
              </a:buClr>
              <a:buSzPct val="60000"/>
            </a:pPr>
            <a:r>
              <a:rPr lang="fr-FR" sz="9600" dirty="0" smtClean="0"/>
              <a:t>(ii) </a:t>
            </a:r>
            <a:r>
              <a:rPr lang="fr-FR" sz="9600" b="1" dirty="0" smtClean="0">
                <a:solidFill>
                  <a:srgbClr val="0000FF"/>
                </a:solidFill>
              </a:rPr>
              <a:t>1:1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err="1" smtClean="0">
                <a:solidFill>
                  <a:srgbClr val="0000FF"/>
                </a:solidFill>
              </a:rPr>
              <a:t>African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err="1" smtClean="0">
                <a:solidFill>
                  <a:srgbClr val="0000FF"/>
                </a:solidFill>
              </a:rPr>
              <a:t>eggplant</a:t>
            </a:r>
            <a:r>
              <a:rPr lang="fr-FR" sz="9600" b="1" dirty="0" err="1" smtClean="0"/>
              <a:t>:</a:t>
            </a:r>
            <a:r>
              <a:rPr lang="fr-FR" sz="9600" dirty="0" err="1" smtClean="0">
                <a:solidFill>
                  <a:srgbClr val="0000FF"/>
                </a:solidFill>
              </a:rPr>
              <a:t>maize</a:t>
            </a:r>
            <a:r>
              <a:rPr lang="fr-FR" sz="9600" dirty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 </a:t>
            </a:r>
            <a:r>
              <a:rPr lang="fr-FR" sz="9600" dirty="0" err="1"/>
              <a:t>planting</a:t>
            </a:r>
            <a:r>
              <a:rPr lang="fr-FR" sz="9600" dirty="0"/>
              <a:t> </a:t>
            </a:r>
            <a:r>
              <a:rPr lang="fr-FR" sz="9600" dirty="0" err="1"/>
              <a:t>density</a:t>
            </a:r>
            <a:r>
              <a:rPr lang="fr-FR" sz="9600" dirty="0"/>
              <a:t> </a:t>
            </a:r>
            <a:r>
              <a:rPr lang="fr-FR" sz="9600" dirty="0" smtClean="0"/>
              <a:t>of 296,000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  <a:r>
              <a:rPr lang="fr-FR" sz="9600" dirty="0"/>
              <a:t>+ 67,000 </a:t>
            </a:r>
            <a:r>
              <a:rPr lang="fr-FR" sz="9600" dirty="0" smtClean="0"/>
              <a:t>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, or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Clr>
                <a:schemeClr val="tx1"/>
              </a:buClr>
              <a:buSzPct val="60000"/>
            </a:pPr>
            <a:r>
              <a:rPr lang="fr-FR" sz="9600" b="1" dirty="0">
                <a:solidFill>
                  <a:srgbClr val="0000FF"/>
                </a:solidFill>
              </a:rPr>
              <a:t> </a:t>
            </a:r>
            <a:r>
              <a:rPr lang="fr-FR" sz="9600" b="1" dirty="0" smtClean="0">
                <a:solidFill>
                  <a:srgbClr val="0000FF"/>
                </a:solidFill>
              </a:rPr>
              <a:t>     1:2 </a:t>
            </a:r>
            <a:r>
              <a:rPr lang="fr-FR" sz="9600" dirty="0" err="1" smtClean="0">
                <a:solidFill>
                  <a:srgbClr val="0000FF"/>
                </a:solidFill>
              </a:rPr>
              <a:t>African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err="1">
                <a:solidFill>
                  <a:srgbClr val="0000FF"/>
                </a:solidFill>
              </a:rPr>
              <a:t>eggplant</a:t>
            </a:r>
            <a:r>
              <a:rPr lang="fr-FR" sz="9600" b="1" dirty="0" err="1"/>
              <a:t>:</a:t>
            </a:r>
            <a:r>
              <a:rPr lang="fr-FR" sz="9600" dirty="0" err="1">
                <a:solidFill>
                  <a:srgbClr val="0000FF"/>
                </a:solidFill>
              </a:rPr>
              <a:t>maize</a:t>
            </a:r>
            <a:r>
              <a:rPr lang="fr-FR" sz="9600" dirty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 </a:t>
            </a:r>
            <a:r>
              <a:rPr lang="fr-FR" sz="9600" dirty="0" err="1"/>
              <a:t>planting</a:t>
            </a:r>
            <a:r>
              <a:rPr lang="fr-FR" sz="9600" dirty="0"/>
              <a:t> </a:t>
            </a:r>
            <a:r>
              <a:rPr lang="fr-FR" sz="9600" dirty="0" err="1"/>
              <a:t>density</a:t>
            </a:r>
            <a:r>
              <a:rPr lang="fr-FR" sz="9600" dirty="0"/>
              <a:t> </a:t>
            </a:r>
            <a:r>
              <a:rPr lang="fr-FR" sz="9600" dirty="0" smtClean="0"/>
              <a:t>296,000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+         133,000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  <a:endParaRPr lang="en-US" sz="9600" dirty="0"/>
          </a:p>
          <a:p>
            <a:pPr algn="just">
              <a:lnSpc>
                <a:spcPts val="9000"/>
              </a:lnSpc>
              <a:spcAft>
                <a:spcPts val="7200"/>
              </a:spcAft>
              <a:buSzPct val="60000"/>
            </a:pPr>
            <a:r>
              <a:rPr lang="en-US" sz="9600" dirty="0" smtClean="0"/>
              <a:t>(iii) </a:t>
            </a:r>
            <a:r>
              <a:rPr lang="fr-FR" sz="9600" b="1" dirty="0">
                <a:solidFill>
                  <a:srgbClr val="0000FF"/>
                </a:solidFill>
              </a:rPr>
              <a:t>1:2 </a:t>
            </a:r>
            <a:r>
              <a:rPr lang="fr-FR" sz="9600" dirty="0" err="1" smtClean="0">
                <a:solidFill>
                  <a:srgbClr val="0000FF"/>
                </a:solidFill>
              </a:rPr>
              <a:t>Roselle</a:t>
            </a:r>
            <a:r>
              <a:rPr lang="fr-FR" sz="9600" b="1" dirty="0" err="1"/>
              <a:t>:</a:t>
            </a:r>
            <a:r>
              <a:rPr lang="fr-FR" sz="9600" dirty="0" err="1" smtClean="0">
                <a:solidFill>
                  <a:srgbClr val="0000FF"/>
                </a:solidFill>
              </a:rPr>
              <a:t>maize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err="1" smtClean="0"/>
              <a:t>planting</a:t>
            </a:r>
            <a:r>
              <a:rPr lang="fr-FR" sz="9600" dirty="0" smtClean="0"/>
              <a:t> </a:t>
            </a:r>
            <a:r>
              <a:rPr lang="fr-FR" sz="9600" dirty="0" err="1"/>
              <a:t>density</a:t>
            </a:r>
            <a:r>
              <a:rPr lang="fr-FR" sz="9600" dirty="0"/>
              <a:t> </a:t>
            </a:r>
            <a:r>
              <a:rPr lang="fr-FR" sz="9600" dirty="0" smtClean="0"/>
              <a:t>296,000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  <a:r>
              <a:rPr lang="fr-FR" sz="9600" dirty="0"/>
              <a:t>+ </a:t>
            </a:r>
            <a:r>
              <a:rPr lang="fr-FR" sz="9600" dirty="0" smtClean="0"/>
              <a:t>133,000 plts.ha</a:t>
            </a:r>
            <a:r>
              <a:rPr lang="fr-FR" sz="9600" baseline="30000" dirty="0" smtClean="0"/>
              <a:t>-1</a:t>
            </a:r>
            <a:endParaRPr lang="fr-FR" sz="9600" dirty="0"/>
          </a:p>
          <a:p>
            <a:pPr algn="just">
              <a:lnSpc>
                <a:spcPts val="9000"/>
              </a:lnSpc>
              <a:spcAft>
                <a:spcPts val="7200"/>
              </a:spcAft>
              <a:buSzPct val="60000"/>
            </a:pPr>
            <a:r>
              <a:rPr lang="en-US" sz="9600" dirty="0" smtClean="0"/>
              <a:t>(iv) In UER, 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SzPct val="60000"/>
            </a:pPr>
            <a:r>
              <a:rPr lang="fr-FR" sz="9600" b="1" dirty="0" smtClean="0">
                <a:solidFill>
                  <a:srgbClr val="0000FF"/>
                </a:solidFill>
              </a:rPr>
              <a:t>1:1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err="1" smtClean="0">
                <a:solidFill>
                  <a:srgbClr val="0000FF"/>
                </a:solidFill>
              </a:rPr>
              <a:t>Pepper</a:t>
            </a:r>
            <a:r>
              <a:rPr lang="fr-FR" sz="9600" b="1" dirty="0" err="1"/>
              <a:t>:</a:t>
            </a:r>
            <a:r>
              <a:rPr lang="fr-FR" sz="9600" dirty="0" err="1" smtClean="0">
                <a:solidFill>
                  <a:srgbClr val="0000FF"/>
                </a:solidFill>
              </a:rPr>
              <a:t>maize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 </a:t>
            </a:r>
            <a:r>
              <a:rPr lang="fr-FR" sz="9600" dirty="0" err="1" smtClean="0"/>
              <a:t>planting</a:t>
            </a:r>
            <a:r>
              <a:rPr lang="fr-FR" sz="9600" dirty="0" smtClean="0"/>
              <a:t> </a:t>
            </a:r>
            <a:r>
              <a:rPr lang="fr-FR" sz="9600" dirty="0" err="1" smtClean="0"/>
              <a:t>density</a:t>
            </a:r>
            <a:r>
              <a:rPr lang="fr-FR" sz="9600" dirty="0" smtClean="0"/>
              <a:t> of 296,000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+ 133,000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, or 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SzPct val="60000"/>
            </a:pPr>
            <a:r>
              <a:rPr lang="fr-FR" sz="9600" b="1" dirty="0" smtClean="0">
                <a:solidFill>
                  <a:srgbClr val="0000FF"/>
                </a:solidFill>
              </a:rPr>
              <a:t>1:2</a:t>
            </a:r>
            <a:r>
              <a:rPr lang="fr-FR" sz="9600" dirty="0" smtClean="0"/>
              <a:t> </a:t>
            </a:r>
            <a:r>
              <a:rPr lang="fr-FR" sz="9600" dirty="0" err="1" smtClean="0">
                <a:solidFill>
                  <a:srgbClr val="0000FF"/>
                </a:solidFill>
              </a:rPr>
              <a:t>Pepper</a:t>
            </a:r>
            <a:r>
              <a:rPr lang="fr-FR" sz="9600" b="1" dirty="0" err="1"/>
              <a:t>:</a:t>
            </a:r>
            <a:r>
              <a:rPr lang="fr-FR" sz="9600" dirty="0" err="1" smtClean="0">
                <a:solidFill>
                  <a:srgbClr val="0000FF"/>
                </a:solidFill>
              </a:rPr>
              <a:t>maize</a:t>
            </a:r>
            <a:r>
              <a:rPr lang="fr-FR" sz="9600" dirty="0" smtClean="0">
                <a:solidFill>
                  <a:srgbClr val="0000FF"/>
                </a:solidFill>
              </a:rPr>
              <a:t> </a:t>
            </a:r>
            <a:r>
              <a:rPr lang="fr-FR" sz="9600" dirty="0" smtClean="0"/>
              <a:t>at </a:t>
            </a:r>
            <a:r>
              <a:rPr lang="fr-FR" sz="9600" dirty="0" err="1"/>
              <a:t>planting</a:t>
            </a:r>
            <a:r>
              <a:rPr lang="fr-FR" sz="9600" dirty="0"/>
              <a:t> </a:t>
            </a:r>
            <a:r>
              <a:rPr lang="fr-FR" sz="9600" dirty="0" err="1"/>
              <a:t>density</a:t>
            </a:r>
            <a:r>
              <a:rPr lang="fr-FR" sz="9600" dirty="0"/>
              <a:t> </a:t>
            </a:r>
            <a:r>
              <a:rPr lang="fr-FR" sz="9600" dirty="0" smtClean="0"/>
              <a:t>of 296,000 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  <a:r>
              <a:rPr lang="fr-FR" sz="9600" dirty="0"/>
              <a:t>+ 133,000 </a:t>
            </a:r>
            <a:r>
              <a:rPr lang="fr-FR" sz="9600" dirty="0" smtClean="0"/>
              <a:t>plts.ha</a:t>
            </a:r>
            <a:r>
              <a:rPr lang="fr-FR" sz="9600" baseline="30000" dirty="0" smtClean="0"/>
              <a:t>-1</a:t>
            </a:r>
            <a:r>
              <a:rPr lang="fr-FR" sz="9600" dirty="0" smtClean="0"/>
              <a:t> </a:t>
            </a:r>
          </a:p>
          <a:p>
            <a:pPr algn="just">
              <a:lnSpc>
                <a:spcPts val="9000"/>
              </a:lnSpc>
              <a:spcAft>
                <a:spcPts val="7200"/>
              </a:spcAft>
              <a:buSzPct val="60000"/>
            </a:pPr>
            <a:r>
              <a:rPr lang="fr-FR" sz="9600" dirty="0" smtClean="0"/>
              <a:t>(v) In NR, </a:t>
            </a:r>
            <a:r>
              <a:rPr lang="fr-FR" sz="9600" dirty="0" err="1" smtClean="0"/>
              <a:t>contrasting</a:t>
            </a:r>
            <a:r>
              <a:rPr lang="fr-FR" sz="9600" dirty="0" smtClean="0"/>
              <a:t> </a:t>
            </a:r>
            <a:r>
              <a:rPr lang="fr-FR" sz="9600" dirty="0" err="1" smtClean="0"/>
              <a:t>results</a:t>
            </a:r>
            <a:r>
              <a:rPr lang="fr-FR" sz="9600" dirty="0" smtClean="0"/>
              <a:t> for </a:t>
            </a:r>
            <a:r>
              <a:rPr lang="fr-FR" sz="9600" dirty="0" err="1" smtClean="0">
                <a:solidFill>
                  <a:srgbClr val="0000FF"/>
                </a:solidFill>
              </a:rPr>
              <a:t>tomato</a:t>
            </a:r>
            <a:r>
              <a:rPr lang="fr-FR" sz="9600" dirty="0" smtClean="0"/>
              <a:t> over 2 </a:t>
            </a:r>
            <a:r>
              <a:rPr lang="fr-FR" sz="9600" dirty="0" err="1" smtClean="0"/>
              <a:t>years</a:t>
            </a:r>
            <a:r>
              <a:rPr lang="fr-FR" sz="9600" dirty="0" smtClean="0"/>
              <a:t> </a:t>
            </a:r>
            <a:r>
              <a:rPr lang="fr-FR" sz="9600" dirty="0" err="1" smtClean="0"/>
              <a:t>make</a:t>
            </a:r>
            <a:r>
              <a:rPr lang="fr-FR" sz="9600" dirty="0" smtClean="0"/>
              <a:t> </a:t>
            </a:r>
            <a:r>
              <a:rPr lang="fr-FR" sz="9600" dirty="0" err="1" smtClean="0"/>
              <a:t>it</a:t>
            </a:r>
            <a:r>
              <a:rPr lang="fr-FR" sz="9600" dirty="0" smtClean="0"/>
              <a:t> </a:t>
            </a:r>
            <a:r>
              <a:rPr lang="fr-FR" sz="9600" dirty="0" err="1"/>
              <a:t>d</a:t>
            </a:r>
            <a:r>
              <a:rPr lang="fr-FR" sz="9600" dirty="0" err="1" smtClean="0"/>
              <a:t>ifficult</a:t>
            </a:r>
            <a:r>
              <a:rPr lang="fr-FR" sz="9600" dirty="0" smtClean="0"/>
              <a:t> to </a:t>
            </a:r>
            <a:r>
              <a:rPr lang="fr-FR" sz="9600" dirty="0" err="1" smtClean="0"/>
              <a:t>recommend</a:t>
            </a:r>
            <a:r>
              <a:rPr lang="fr-FR" sz="9600" dirty="0" smtClean="0"/>
              <a:t> </a:t>
            </a:r>
            <a:r>
              <a:rPr lang="fr-FR" sz="9600" dirty="0" err="1" smtClean="0"/>
              <a:t>any</a:t>
            </a:r>
            <a:r>
              <a:rPr lang="fr-FR" sz="9600" dirty="0" smtClean="0"/>
              <a:t> system </a:t>
            </a:r>
          </a:p>
        </p:txBody>
      </p:sp>
    </p:spTree>
    <p:extLst>
      <p:ext uri="{BB962C8B-B14F-4D97-AF65-F5344CB8AC3E}">
        <p14:creationId xmlns:p14="http://schemas.microsoft.com/office/powerpoint/2010/main" val="121956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 WA review and planning 2016 poste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 WA review and planning 2016 poster template</Template>
  <TotalTime>18010</TotalTime>
  <Words>558</Words>
  <Application>Microsoft Office PowerPoint</Application>
  <PresentationFormat>Custom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 WA review and planning 2016 poster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ALarbi</dc:creator>
  <cp:keywords>Africa RISING</cp:keywords>
  <cp:lastModifiedBy>Odhong, Jonathan (IITA)</cp:lastModifiedBy>
  <cp:revision>165</cp:revision>
  <cp:lastPrinted>2015-02-28T06:39:45Z</cp:lastPrinted>
  <dcterms:created xsi:type="dcterms:W3CDTF">2016-03-07T16:23:39Z</dcterms:created>
  <dcterms:modified xsi:type="dcterms:W3CDTF">2016-12-14T07:49:31Z</dcterms:modified>
</cp:coreProperties>
</file>